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0" r:id="rId34"/>
  </p:sldIdLst>
  <p:sldSz cx="9144000" cy="5143500" type="screen16x9"/>
  <p:notesSz cx="6858000" cy="9144000"/>
  <p:embeddedFontLst>
    <p:embeddedFont>
      <p:font typeface="Anaheim" pitchFamily="2" charset="0"/>
      <p:regular r:id="rId36"/>
      <p:bold r:id="rId37"/>
    </p:embeddedFont>
    <p:embeddedFont>
      <p:font typeface="DM Sans" pitchFamily="2" charset="0"/>
      <p:regular r:id="rId38"/>
      <p:bold r:id="rId39"/>
      <p:italic r:id="rId40"/>
      <p:boldItalic r:id="rId41"/>
    </p:embeddedFont>
    <p:embeddedFont>
      <p:font typeface="Hind Guntur" panose="02000000000000000000" pitchFamily="2" charset="0"/>
      <p:regular r:id="rId42"/>
      <p:bold r:id="rId43"/>
    </p:embeddedFont>
    <p:embeddedFont>
      <p:font typeface="Kanit Medium" pitchFamily="2" charset="-34"/>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ExtraBold" panose="020B0606030504020204" pitchFamily="34" charset="0"/>
      <p:bold r:id="rId52"/>
      <p:italic r:id="rId53"/>
      <p:boldItalic r:id="rId54"/>
    </p:embeddedFont>
    <p:embeddedFont>
      <p:font typeface="Open Sans Medium" pitchFamily="2" charset="0"/>
      <p:regular r:id="rId55"/>
      <p:bold r:id="rId56"/>
      <p:italic r:id="rId57"/>
      <p:boldItalic r:id="rId58"/>
    </p:embeddedFont>
    <p:embeddedFont>
      <p:font typeface="Open Sans SemiBold" panose="020B0606030504020204" pitchFamily="34" charset="0"/>
      <p:regular r:id="rId59"/>
      <p:bold r:id="rId60"/>
      <p:italic r:id="rId61"/>
      <p:boldItalic r:id="rId62"/>
    </p:embeddedFont>
    <p:embeddedFont>
      <p:font typeface="Roboto Mono" pitchFamily="49"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77FF64-A9E3-489A-BD49-52E2CD8AF727}">
  <a:tblStyle styleId="{F377FF64-A9E3-489A-BD49-52E2CD8AF72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8537C2-F968-4C74-AB47-31EFEDC813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F9956C6-56EA-4CEA-BC69-1CC352E4367A}"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26"/>
    <p:restoredTop sz="77971"/>
  </p:normalViewPr>
  <p:slideViewPr>
    <p:cSldViewPr snapToGrid="0">
      <p:cViewPr varScale="1">
        <p:scale>
          <a:sx n="134" d="100"/>
          <a:sy n="134" d="100"/>
        </p:scale>
        <p:origin x="192"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59b4617e4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159b4617e4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159b4617e4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159b4617e4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159b4617e4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159b4617e4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159b4617e4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159b4617e4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159b4617e4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159b4617e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159a0e40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159a0e40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159a0e405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159a0e405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page의 초기 화면. 각 카테고리마다 2개의 랜덤 콘텐츠(카테고리가 4개이므로 총 8개)를 조회해야 함.</a:t>
            </a:r>
            <a:endParaRPr/>
          </a:p>
          <a:p>
            <a:pPr marL="0" lvl="0" indent="0" algn="l" rtl="0">
              <a:spcBef>
                <a:spcPts val="0"/>
              </a:spcBef>
              <a:spcAft>
                <a:spcPts val="0"/>
              </a:spcAft>
              <a:buNone/>
            </a:pPr>
            <a:r>
              <a:rPr lang="en"/>
              <a:t>/api/v1/content/initial에 get으로 요청하면 각 카테고리마다 콘텐츠의 id, title, description, category, content_image_url 배열을 얻을 수 있음.</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159e5a7443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159e5a7443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특정 category의 Content를 랜덤으로 (ORDER BY RAND()) 조회하는 쿼리</a:t>
            </a:r>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SELECT c FROM Content c -&gt; Content의 모든 column을 반환</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WHERE c.category = :category -&gt; category가 인자로 넘어온 category랑 동일한 Content만</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ORDER BY RAND() -&gt; 랜덤으로</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(파라미터에 있는 Pageable은 각 category마다 2개씩 조회하기 위한 것 (page size를 2로 전달하면 됨))</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159e5a7443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159e5a744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page에서 각 카테고리의 see more을 클릭하면, 각 카테고리에 해당하는 모든 콘텐츠 리스트를 조회해야 함.</a:t>
            </a:r>
            <a:endParaRPr/>
          </a:p>
          <a:p>
            <a:pPr marL="0" lvl="0" indent="0" algn="l" rtl="0">
              <a:spcBef>
                <a:spcPts val="0"/>
              </a:spcBef>
              <a:spcAft>
                <a:spcPts val="0"/>
              </a:spcAft>
              <a:buNone/>
            </a:pPr>
            <a:r>
              <a:rPr lang="en"/>
              <a:t>/api/v1/content?category={category}에 get으로 요청하면 각 카테고리마다 콘텐츠의 id, title, description, category, content_image_url 배열을 얻을 수 있음.</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159e5a7443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159e5a7443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page에서 검색창을 이용해 검색하는 경우, title에 해당 검색어를 포함하고 있는 모든 콘텐츠를 조회해야 함. 이때, 검색어는 대소문자를 구별하지 않음.</a:t>
            </a:r>
            <a:endParaRPr/>
          </a:p>
          <a:p>
            <a:pPr marL="0" lvl="0" indent="0" algn="l" rtl="0">
              <a:spcBef>
                <a:spcPts val="0"/>
              </a:spcBef>
              <a:spcAft>
                <a:spcPts val="0"/>
              </a:spcAft>
              <a:buClr>
                <a:schemeClr val="dk1"/>
              </a:buClr>
              <a:buSzPts val="1100"/>
              <a:buFont typeface="Arial"/>
              <a:buNone/>
            </a:pPr>
            <a:r>
              <a:rPr lang="en">
                <a:solidFill>
                  <a:schemeClr val="dk1"/>
                </a:solidFill>
              </a:rPr>
              <a:t>/api/v1/content?keyword={keyword}에 get으로 요청하면 콘텐츠의 id, title, description, category, content_image_url 배열을 얻을 수 있음.</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595959"/>
                </a:solidFill>
                <a:latin typeface="Anaheim"/>
                <a:ea typeface="Anaheim"/>
                <a:cs typeface="Anaheim"/>
                <a:sym typeface="Anaheim"/>
              </a:rPr>
              <a:t>그냥 임시로 해 놓은거라 맘대로 수정해도 됩니다…! -대교-</a:t>
            </a: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159e5a7443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159e5a7443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얘네는 그냥 너무 간단해서 그냥 한 번에 보여주는 게 좋을 것 같아요!</a:t>
            </a:r>
            <a:endParaRPr/>
          </a:p>
          <a:p>
            <a:pPr marL="0" lvl="0" indent="0" algn="l" rtl="0">
              <a:spcBef>
                <a:spcPts val="0"/>
              </a:spcBef>
              <a:spcAft>
                <a:spcPts val="0"/>
              </a:spcAft>
              <a:buNone/>
            </a:pPr>
            <a:r>
              <a:rPr lang="en"/>
              <a:t>JpaRepository를 상속받으면 메소드를 구현할 필요 없이 사용할 수 있다.</a:t>
            </a:r>
            <a:endParaRPr/>
          </a:p>
          <a:p>
            <a:pPr marL="0" lvl="0" indent="0" algn="l" rtl="0">
              <a:spcBef>
                <a:spcPts val="0"/>
              </a:spcBef>
              <a:spcAft>
                <a:spcPts val="0"/>
              </a:spcAft>
              <a:buNone/>
            </a:pPr>
            <a:r>
              <a:rPr lang="en">
                <a:solidFill>
                  <a:schemeClr val="dk1"/>
                </a:solidFill>
              </a:rPr>
              <a:t>심지어 findById, findAll 같은 많이 사용되는 메소드들은 정의조차 하지 않아도 서비스에서 바로 사용할 수 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159e5a7443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159e5a7443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findByCategory() 실행 시 발생하는 쿼리</a:t>
            </a:r>
            <a:endParaRPr/>
          </a:p>
          <a:p>
            <a:pPr marL="0" lvl="0" indent="0" algn="l" rtl="0">
              <a:spcBef>
                <a:spcPts val="0"/>
              </a:spcBef>
              <a:spcAft>
                <a:spcPts val="0"/>
              </a:spcAft>
              <a:buNone/>
            </a:pPr>
            <a:r>
              <a:rPr lang="en"/>
              <a:t>JPA가 기본적으로 메소드 이름에 맞는 쿼리를 짜준다.</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159e5a7443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159e5a7443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컨트롤러만 테스트하기 위해서(컨트롤러 유닛 테스트) 서비스에는 가짜 객체인 Mock을 넣어준 상태.</a:t>
            </a:r>
            <a:endParaRPr/>
          </a:p>
          <a:p>
            <a:pPr marL="0" lvl="0" indent="0" algn="l" rtl="0">
              <a:spcBef>
                <a:spcPts val="0"/>
              </a:spcBef>
              <a:spcAft>
                <a:spcPts val="0"/>
              </a:spcAft>
              <a:buNone/>
            </a:pPr>
            <a:r>
              <a:rPr lang="en"/>
              <a:t>단순히 /content/inital로 get 요청을 보냈을 때 200 status code가 돌아오는지 확인하려고 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159e5a7443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159e5a7443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그런데 200(성공)을 기대했는데 401이 돌아왔다.</a:t>
            </a:r>
            <a:endParaRPr/>
          </a:p>
          <a:p>
            <a:pPr marL="0" lvl="0" indent="0" algn="l" rtl="0">
              <a:spcBef>
                <a:spcPts val="0"/>
              </a:spcBef>
              <a:spcAft>
                <a:spcPts val="0"/>
              </a:spcAft>
              <a:buNone/>
            </a:pPr>
            <a:r>
              <a:rPr lang="en"/>
              <a:t>401은 unauthorized, 즉 권한이 없는(인증을 받지 않은) 요청이라는 것이다.</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159e5a744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159e5a744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그</a:t>
            </a:r>
            <a:r>
              <a:rPr lang="en" dirty="0"/>
              <a:t> </a:t>
            </a:r>
            <a:r>
              <a:rPr lang="en" dirty="0" err="1"/>
              <a:t>이유는</a:t>
            </a:r>
            <a:r>
              <a:rPr lang="en" dirty="0"/>
              <a:t> </a:t>
            </a:r>
            <a:r>
              <a:rPr lang="en" dirty="0" err="1"/>
              <a:t>컨트롤러</a:t>
            </a:r>
            <a:r>
              <a:rPr lang="en" dirty="0"/>
              <a:t> </a:t>
            </a:r>
            <a:r>
              <a:rPr lang="en" dirty="0" err="1"/>
              <a:t>유닛</a:t>
            </a:r>
            <a:r>
              <a:rPr lang="en" dirty="0"/>
              <a:t> </a:t>
            </a:r>
            <a:r>
              <a:rPr lang="en" dirty="0" err="1"/>
              <a:t>테스트를</a:t>
            </a:r>
            <a:r>
              <a:rPr lang="en" dirty="0"/>
              <a:t> </a:t>
            </a:r>
            <a:r>
              <a:rPr lang="en" dirty="0" err="1"/>
              <a:t>위해</a:t>
            </a:r>
            <a:r>
              <a:rPr lang="en" dirty="0"/>
              <a:t> </a:t>
            </a:r>
            <a:r>
              <a:rPr lang="en" dirty="0" err="1"/>
              <a:t>사용한</a:t>
            </a:r>
            <a:r>
              <a:rPr lang="en" dirty="0"/>
              <a:t> @</a:t>
            </a:r>
            <a:r>
              <a:rPr lang="en" dirty="0" err="1"/>
              <a:t>WebMvcTest</a:t>
            </a:r>
            <a:r>
              <a:rPr lang="en" dirty="0"/>
              <a:t> </a:t>
            </a:r>
            <a:r>
              <a:rPr lang="en" dirty="0" err="1"/>
              <a:t>애노테이션이</a:t>
            </a:r>
            <a:r>
              <a:rPr lang="en" dirty="0"/>
              <a:t>, </a:t>
            </a:r>
            <a:r>
              <a:rPr lang="en" dirty="0" err="1"/>
              <a:t>직접</a:t>
            </a:r>
            <a:r>
              <a:rPr lang="en" dirty="0"/>
              <a:t> </a:t>
            </a:r>
            <a:r>
              <a:rPr lang="en" dirty="0" err="1"/>
              <a:t>정의한</a:t>
            </a:r>
            <a:r>
              <a:rPr lang="en" dirty="0"/>
              <a:t> </a:t>
            </a:r>
            <a:r>
              <a:rPr lang="en" dirty="0" err="1"/>
              <a:t>SecurityConfig가</a:t>
            </a:r>
            <a:r>
              <a:rPr lang="en" dirty="0"/>
              <a:t> </a:t>
            </a:r>
            <a:r>
              <a:rPr lang="en" dirty="0" err="1"/>
              <a:t>아니라</a:t>
            </a:r>
            <a:r>
              <a:rPr lang="en" dirty="0"/>
              <a:t> Spring </a:t>
            </a:r>
            <a:r>
              <a:rPr lang="en" dirty="0" err="1"/>
              <a:t>Security가</a:t>
            </a:r>
            <a:r>
              <a:rPr lang="en" dirty="0"/>
              <a:t> </a:t>
            </a:r>
            <a:r>
              <a:rPr lang="en" dirty="0" err="1"/>
              <a:t>자동으로</a:t>
            </a:r>
            <a:r>
              <a:rPr lang="en" dirty="0"/>
              <a:t> </a:t>
            </a:r>
            <a:r>
              <a:rPr lang="en" dirty="0" err="1"/>
              <a:t>설정하는</a:t>
            </a:r>
            <a:r>
              <a:rPr lang="en" dirty="0"/>
              <a:t> </a:t>
            </a:r>
            <a:r>
              <a:rPr lang="en" dirty="0" err="1"/>
              <a:t>정보를</a:t>
            </a:r>
            <a:r>
              <a:rPr lang="en" dirty="0"/>
              <a:t> </a:t>
            </a:r>
            <a:r>
              <a:rPr lang="en" dirty="0" err="1"/>
              <a:t>이용해서</a:t>
            </a:r>
            <a:r>
              <a:rPr lang="en" dirty="0"/>
              <a:t> </a:t>
            </a:r>
            <a:r>
              <a:rPr lang="en" dirty="0" err="1"/>
              <a:t>빈을</a:t>
            </a:r>
            <a:r>
              <a:rPr lang="en" dirty="0"/>
              <a:t> </a:t>
            </a:r>
            <a:r>
              <a:rPr lang="en" dirty="0" err="1"/>
              <a:t>등록하기</a:t>
            </a:r>
            <a:r>
              <a:rPr lang="en" dirty="0"/>
              <a:t> </a:t>
            </a:r>
            <a:r>
              <a:rPr lang="en" dirty="0" err="1"/>
              <a:t>때문이었다</a:t>
            </a:r>
            <a:r>
              <a:rPr lang="en" dirty="0"/>
              <a:t>. </a:t>
            </a:r>
            <a:r>
              <a:rPr lang="en" dirty="0" err="1"/>
              <a:t>이를</a:t>
            </a:r>
            <a:r>
              <a:rPr lang="en" dirty="0"/>
              <a:t> </a:t>
            </a:r>
            <a:r>
              <a:rPr lang="en" dirty="0" err="1"/>
              <a:t>해결하는</a:t>
            </a:r>
            <a:r>
              <a:rPr lang="en" dirty="0"/>
              <a:t> </a:t>
            </a:r>
            <a:r>
              <a:rPr lang="en" dirty="0" err="1"/>
              <a:t>방법은</a:t>
            </a:r>
            <a:r>
              <a:rPr lang="en" dirty="0"/>
              <a:t> </a:t>
            </a:r>
            <a:r>
              <a:rPr lang="en" dirty="0" err="1"/>
              <a:t>몇</a:t>
            </a:r>
            <a:r>
              <a:rPr lang="en" dirty="0"/>
              <a:t> </a:t>
            </a:r>
            <a:r>
              <a:rPr lang="en" dirty="0" err="1"/>
              <a:t>가지가</a:t>
            </a:r>
            <a:r>
              <a:rPr lang="en" dirty="0"/>
              <a:t> </a:t>
            </a:r>
            <a:r>
              <a:rPr lang="en" dirty="0" err="1"/>
              <a:t>있는데</a:t>
            </a:r>
            <a:r>
              <a:rPr lang="en" dirty="0"/>
              <a:t> </a:t>
            </a:r>
            <a:r>
              <a:rPr lang="en" dirty="0" err="1"/>
              <a:t>인증된</a:t>
            </a:r>
            <a:r>
              <a:rPr lang="en" dirty="0"/>
              <a:t> </a:t>
            </a:r>
            <a:r>
              <a:rPr lang="en" dirty="0" err="1"/>
              <a:t>가짜</a:t>
            </a:r>
            <a:r>
              <a:rPr lang="en" dirty="0"/>
              <a:t> user(mock user)</a:t>
            </a:r>
            <a:r>
              <a:rPr lang="en" dirty="0" err="1"/>
              <a:t>를</a:t>
            </a:r>
            <a:r>
              <a:rPr lang="en" dirty="0"/>
              <a:t> </a:t>
            </a:r>
            <a:r>
              <a:rPr lang="en" dirty="0" err="1"/>
              <a:t>주입해주는</a:t>
            </a:r>
            <a:r>
              <a:rPr lang="en" dirty="0"/>
              <a:t> @</a:t>
            </a:r>
            <a:r>
              <a:rPr lang="en" dirty="0" err="1"/>
              <a:t>WithMockUser를</a:t>
            </a:r>
            <a:r>
              <a:rPr lang="en" dirty="0"/>
              <a:t> </a:t>
            </a:r>
            <a:r>
              <a:rPr lang="en" dirty="0" err="1"/>
              <a:t>테스트</a:t>
            </a:r>
            <a:r>
              <a:rPr lang="en" dirty="0"/>
              <a:t> </a:t>
            </a:r>
            <a:r>
              <a:rPr lang="en" dirty="0" err="1"/>
              <a:t>클래스에</a:t>
            </a:r>
            <a:r>
              <a:rPr lang="en" dirty="0"/>
              <a:t> </a:t>
            </a:r>
            <a:r>
              <a:rPr lang="en" dirty="0" err="1"/>
              <a:t>붙여서</a:t>
            </a:r>
            <a:r>
              <a:rPr lang="en" dirty="0"/>
              <a:t> </a:t>
            </a:r>
            <a:r>
              <a:rPr lang="en" dirty="0" err="1"/>
              <a:t>해결했다</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159e5a74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159e5a74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side 컨트롤러에서 사용자 정보를 확인해야 한다. -&gt; </a:t>
            </a:r>
            <a:r>
              <a:rPr lang="en">
                <a:solidFill>
                  <a:srgbClr val="188038"/>
                </a:solidFill>
                <a:latin typeface="Roboto Mono"/>
                <a:ea typeface="Roboto Mono"/>
                <a:cs typeface="Roboto Mono"/>
                <a:sym typeface="Roboto Mono"/>
              </a:rPr>
              <a:t>SecurityContextHolder</a:t>
            </a:r>
            <a:r>
              <a:rPr lang="en">
                <a:solidFill>
                  <a:schemeClr val="dk1"/>
                </a:solidFill>
              </a:rPr>
              <a:t>에서 </a:t>
            </a:r>
            <a:r>
              <a:rPr lang="en">
                <a:solidFill>
                  <a:srgbClr val="188038"/>
                </a:solidFill>
                <a:latin typeface="Roboto Mono"/>
                <a:ea typeface="Roboto Mono"/>
                <a:cs typeface="Roboto Mono"/>
                <a:sym typeface="Roboto Mono"/>
              </a:rPr>
              <a:t>Authentication</a:t>
            </a:r>
            <a:r>
              <a:rPr lang="en">
                <a:solidFill>
                  <a:schemeClr val="dk1"/>
                </a:solidFill>
              </a:rPr>
              <a:t> 객체를 꺼내고, 그 객체에서 사용자 정보를 수동으로 추출해야함 -&gt; 번거롭다. 코드가 중복된다. 가독성이 떨어진다. -&gt; @AuthUser 어노테이션으로 해결가능</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59a0e405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159a0e405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8038"/>
                </a:solidFill>
                <a:latin typeface="Roboto Mono"/>
                <a:ea typeface="Roboto Mono"/>
                <a:cs typeface="Roboto Mono"/>
                <a:sym typeface="Roboto Mono"/>
              </a:rPr>
              <a:t>ElementType.PARAMETER</a:t>
            </a:r>
            <a:r>
              <a:rPr lang="en" sz="1200">
                <a:solidFill>
                  <a:schemeClr val="dk1"/>
                </a:solidFill>
              </a:rPr>
              <a:t>는 메서드의 매개변수에 이 어노테이션을 붙일 수 있다는 것을 의미합니다.</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어노테이션의 </a:t>
            </a:r>
            <a:r>
              <a:rPr lang="en" b="1">
                <a:solidFill>
                  <a:schemeClr val="dk1"/>
                </a:solidFill>
              </a:rPr>
              <a:t>유효 기간</a:t>
            </a:r>
            <a:r>
              <a:rPr lang="en">
                <a:solidFill>
                  <a:schemeClr val="dk1"/>
                </a:solidFill>
              </a:rPr>
              <a:t>을 지정합니다. </a:t>
            </a:r>
            <a:r>
              <a:rPr lang="en">
                <a:solidFill>
                  <a:srgbClr val="188038"/>
                </a:solidFill>
                <a:latin typeface="Roboto Mono"/>
                <a:ea typeface="Roboto Mono"/>
                <a:cs typeface="Roboto Mono"/>
                <a:sym typeface="Roboto Mono"/>
              </a:rPr>
              <a:t>RetentionPolicy.RUNTIME</a:t>
            </a:r>
            <a:r>
              <a:rPr lang="en">
                <a:solidFill>
                  <a:schemeClr val="dk1"/>
                </a:solidFill>
              </a:rPr>
              <a:t>으로 설정했기 때문에 </a:t>
            </a:r>
            <a:r>
              <a:rPr lang="en" b="1">
                <a:solidFill>
                  <a:schemeClr val="dk1"/>
                </a:solidFill>
              </a:rPr>
              <a:t>런타임 시점</a:t>
            </a:r>
            <a:r>
              <a:rPr lang="en">
                <a:solidFill>
                  <a:schemeClr val="dk1"/>
                </a:solidFill>
              </a:rPr>
              <a:t>까지 이 어노테이션이 유지됩니다.</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이렇게 하면 런타임에서 리플렉션을 통해 이 어노테이션을 읽을 수 있습니다. 즉, 애플리케이션 실행 중에도 이 어노테이션을 활용할 수 있습니다.</a:t>
            </a:r>
            <a:endParaRPr>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159b4617e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159b4617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8038"/>
                </a:solidFill>
                <a:latin typeface="Roboto Mono"/>
                <a:ea typeface="Roboto Mono"/>
                <a:cs typeface="Roboto Mono"/>
                <a:sym typeface="Roboto Mono"/>
              </a:rPr>
              <a:t>ElementType.PARAMETER</a:t>
            </a:r>
            <a:r>
              <a:rPr lang="en" sz="1200">
                <a:solidFill>
                  <a:schemeClr val="dk1"/>
                </a:solidFill>
              </a:rPr>
              <a:t>는 메서드의 매개변수에 이 어노테이션을 붙일 수 있다는 것을 의미합니다.</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a:solidFill>
                  <a:schemeClr val="dk1"/>
                </a:solidFill>
              </a:rPr>
              <a:t>어노테이션의 </a:t>
            </a:r>
            <a:r>
              <a:rPr lang="en" b="1">
                <a:solidFill>
                  <a:schemeClr val="dk1"/>
                </a:solidFill>
              </a:rPr>
              <a:t>유효 기간</a:t>
            </a:r>
            <a:r>
              <a:rPr lang="en">
                <a:solidFill>
                  <a:schemeClr val="dk1"/>
                </a:solidFill>
              </a:rPr>
              <a:t>을 지정합니다. </a:t>
            </a:r>
            <a:r>
              <a:rPr lang="en">
                <a:solidFill>
                  <a:srgbClr val="188038"/>
                </a:solidFill>
                <a:latin typeface="Roboto Mono"/>
                <a:ea typeface="Roboto Mono"/>
                <a:cs typeface="Roboto Mono"/>
                <a:sym typeface="Roboto Mono"/>
              </a:rPr>
              <a:t>RetentionPolicy.RUNTIME</a:t>
            </a:r>
            <a:r>
              <a:rPr lang="en">
                <a:solidFill>
                  <a:schemeClr val="dk1"/>
                </a:solidFill>
              </a:rPr>
              <a:t>으로 설정했기 때문에 </a:t>
            </a:r>
            <a:r>
              <a:rPr lang="en" b="1">
                <a:solidFill>
                  <a:schemeClr val="dk1"/>
                </a:solidFill>
              </a:rPr>
              <a:t>런타임 시점</a:t>
            </a:r>
            <a:r>
              <a:rPr lang="en">
                <a:solidFill>
                  <a:schemeClr val="dk1"/>
                </a:solidFill>
              </a:rPr>
              <a:t>까지 이 어노테이션이 유지됩니다.</a:t>
            </a:r>
            <a:endParaRPr>
              <a:solidFill>
                <a:schemeClr val="dk1"/>
              </a:solidFill>
            </a:endParaRPr>
          </a:p>
          <a:p>
            <a:pPr marL="0" lvl="0" indent="0" algn="l" rtl="0">
              <a:spcBef>
                <a:spcPts val="0"/>
              </a:spcBef>
              <a:spcAft>
                <a:spcPts val="0"/>
              </a:spcAft>
              <a:buNone/>
            </a:pPr>
            <a:r>
              <a:rPr lang="en">
                <a:solidFill>
                  <a:schemeClr val="dk1"/>
                </a:solidFill>
              </a:rPr>
              <a:t>이렇게 하면 런타임에서 리플렉션을 통해 이 어노테이션을 읽을 수 있습니다. 즉, 애플리케이션 실행 중에도 이 어노테이션을 활용할 수 있습니다.</a:t>
            </a:r>
            <a:endParaRPr>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159a0e4055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159a0e405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159b4617e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159b4617e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59a0e405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159a0e405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159b4617e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159b4617e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159a0e405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159a0e405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159b4617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159b4617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159b4617e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159b4617e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159a0e405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159a0e405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159a0e405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159a0e405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159a0e405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159a0e405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159b4617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159b4617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1. Abstraction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Component-Based Abstraction</a:t>
            </a:r>
            <a:r>
              <a:rPr lang="en">
                <a:solidFill>
                  <a:schemeClr val="dk1"/>
                </a:solidFill>
              </a:rPr>
              <a:t>: The layout is split into reusable components (</a:t>
            </a:r>
            <a:r>
              <a:rPr lang="en">
                <a:solidFill>
                  <a:srgbClr val="188038"/>
                </a:solidFill>
                <a:latin typeface="Roboto Mono"/>
                <a:ea typeface="Roboto Mono"/>
                <a:cs typeface="Roboto Mono"/>
                <a:sym typeface="Roboto Mono"/>
              </a:rPr>
              <a:t>Header</a:t>
            </a:r>
            <a:r>
              <a:rPr lang="en">
                <a:solidFill>
                  <a:schemeClr val="dk1"/>
                </a:solidFill>
              </a:rPr>
              <a:t>, </a:t>
            </a:r>
            <a:r>
              <a:rPr lang="en">
                <a:solidFill>
                  <a:srgbClr val="188038"/>
                </a:solidFill>
                <a:latin typeface="Roboto Mono"/>
                <a:ea typeface="Roboto Mono"/>
                <a:cs typeface="Roboto Mono"/>
                <a:sym typeface="Roboto Mono"/>
              </a:rPr>
              <a:t>ContentsBox</a:t>
            </a:r>
            <a:r>
              <a:rPr lang="en">
                <a:solidFill>
                  <a:schemeClr val="dk1"/>
                </a:solidFill>
              </a:rPr>
              <a:t>, </a:t>
            </a:r>
            <a:r>
              <a:rPr lang="en">
                <a:solidFill>
                  <a:srgbClr val="188038"/>
                </a:solidFill>
                <a:latin typeface="Roboto Mono"/>
                <a:ea typeface="Roboto Mono"/>
                <a:cs typeface="Roboto Mono"/>
                <a:sym typeface="Roboto Mono"/>
              </a:rPr>
              <a:t>CarouselMain</a:t>
            </a:r>
            <a:r>
              <a:rPr lang="en">
                <a:solidFill>
                  <a:schemeClr val="dk1"/>
                </a:solidFill>
              </a:rPr>
              <a:t>, and </a:t>
            </a:r>
            <a:r>
              <a:rPr lang="en">
                <a:solidFill>
                  <a:srgbClr val="188038"/>
                </a:solidFill>
                <a:latin typeface="Roboto Mono"/>
                <a:ea typeface="Roboto Mono"/>
                <a:cs typeface="Roboto Mono"/>
                <a:sym typeface="Roboto Mono"/>
              </a:rPr>
              <a:t>SearchBar</a:t>
            </a:r>
            <a:r>
              <a:rPr lang="en">
                <a:solidFill>
                  <a:schemeClr val="dk1"/>
                </a:solidFill>
              </a:rPr>
              <a:t>). By abstracting each section into its own component, the code becomes modular, reusable, and easier to maintain. Each component handles its own logic, styling, and rendering, so changes in one part (e.g., </a:t>
            </a:r>
            <a:r>
              <a:rPr lang="en">
                <a:solidFill>
                  <a:srgbClr val="188038"/>
                </a:solidFill>
                <a:latin typeface="Roboto Mono"/>
                <a:ea typeface="Roboto Mono"/>
                <a:cs typeface="Roboto Mono"/>
                <a:sym typeface="Roboto Mono"/>
              </a:rPr>
              <a:t>Header</a:t>
            </a:r>
            <a:r>
              <a:rPr lang="en">
                <a:solidFill>
                  <a:schemeClr val="dk1"/>
                </a:solidFill>
              </a:rPr>
              <a:t> or </a:t>
            </a:r>
            <a:r>
              <a:rPr lang="en">
                <a:solidFill>
                  <a:srgbClr val="188038"/>
                </a:solidFill>
                <a:latin typeface="Roboto Mono"/>
                <a:ea typeface="Roboto Mono"/>
                <a:cs typeface="Roboto Mono"/>
                <a:sym typeface="Roboto Mono"/>
              </a:rPr>
              <a:t>SearchBar</a:t>
            </a:r>
            <a:r>
              <a:rPr lang="en">
                <a:solidFill>
                  <a:schemeClr val="dk1"/>
                </a:solidFill>
              </a:rPr>
              <a:t>) don’t affect the others.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Parameterization</a:t>
            </a:r>
            <a:r>
              <a:rPr lang="en">
                <a:solidFill>
                  <a:schemeClr val="dk1"/>
                </a:solidFill>
              </a:rPr>
              <a:t>: The </a:t>
            </a:r>
            <a:r>
              <a:rPr lang="en">
                <a:solidFill>
                  <a:srgbClr val="188038"/>
                </a:solidFill>
                <a:latin typeface="Roboto Mono"/>
                <a:ea typeface="Roboto Mono"/>
                <a:cs typeface="Roboto Mono"/>
                <a:sym typeface="Roboto Mono"/>
              </a:rPr>
              <a:t>ContentsBox</a:t>
            </a:r>
            <a:r>
              <a:rPr lang="en">
                <a:solidFill>
                  <a:schemeClr val="dk1"/>
                </a:solidFill>
              </a:rPr>
              <a:t> component takes a </a:t>
            </a:r>
            <a:r>
              <a:rPr lang="en">
                <a:solidFill>
                  <a:srgbClr val="188038"/>
                </a:solidFill>
                <a:latin typeface="Roboto Mono"/>
                <a:ea typeface="Roboto Mono"/>
                <a:cs typeface="Roboto Mono"/>
                <a:sym typeface="Roboto Mono"/>
              </a:rPr>
              <a:t>title</a:t>
            </a:r>
            <a:r>
              <a:rPr lang="en">
                <a:solidFill>
                  <a:schemeClr val="dk1"/>
                </a:solidFill>
              </a:rPr>
              <a:t> prop, allowing you to reuse the same component with different titles ("K - Pop," "Drama," etc.). This parameterization makes the component adaptable and flexible, reducing duplication.</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2. Declarative Programming</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State-Driven UI</a:t>
            </a:r>
            <a:r>
              <a:rPr lang="en">
                <a:solidFill>
                  <a:schemeClr val="dk1"/>
                </a:solidFill>
              </a:rPr>
              <a:t>: This code is declarative because it specifies what the UI should look like based on the state or properties, not how to construct it. You describe the desired layout (</a:t>
            </a:r>
            <a:r>
              <a:rPr lang="en">
                <a:solidFill>
                  <a:srgbClr val="188038"/>
                </a:solidFill>
                <a:latin typeface="Roboto Mono"/>
                <a:ea typeface="Roboto Mono"/>
                <a:cs typeface="Roboto Mono"/>
                <a:sym typeface="Roboto Mono"/>
              </a:rPr>
              <a:t>flex</a:t>
            </a:r>
            <a:r>
              <a:rPr lang="en">
                <a:solidFill>
                  <a:schemeClr val="dk1"/>
                </a:solidFill>
              </a:rPr>
              <a:t> and </a:t>
            </a:r>
            <a:r>
              <a:rPr lang="en">
                <a:solidFill>
                  <a:srgbClr val="188038"/>
                </a:solidFill>
                <a:latin typeface="Roboto Mono"/>
                <a:ea typeface="Roboto Mono"/>
                <a:cs typeface="Roboto Mono"/>
                <a:sym typeface="Roboto Mono"/>
              </a:rPr>
              <a:t>gap</a:t>
            </a:r>
            <a:r>
              <a:rPr lang="en">
                <a:solidFill>
                  <a:schemeClr val="dk1"/>
                </a:solidFill>
              </a:rPr>
              <a:t> classes for layout control), and React takes care of rendering the components accordingly.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Clear Structure</a:t>
            </a:r>
            <a:r>
              <a:rPr lang="en">
                <a:solidFill>
                  <a:schemeClr val="dk1"/>
                </a:solidFill>
              </a:rPr>
              <a:t>: By organizing the layout hierarchically (e.g., a main </a:t>
            </a:r>
            <a:r>
              <a:rPr lang="en">
                <a:solidFill>
                  <a:srgbClr val="188038"/>
                </a:solidFill>
                <a:latin typeface="Roboto Mono"/>
                <a:ea typeface="Roboto Mono"/>
                <a:cs typeface="Roboto Mono"/>
                <a:sym typeface="Roboto Mono"/>
              </a:rPr>
              <a:t>&lt;div&gt;</a:t>
            </a:r>
            <a:r>
              <a:rPr lang="en">
                <a:solidFill>
                  <a:schemeClr val="dk1"/>
                </a:solidFill>
              </a:rPr>
              <a:t> with sections like </a:t>
            </a:r>
            <a:r>
              <a:rPr lang="en">
                <a:solidFill>
                  <a:srgbClr val="188038"/>
                </a:solidFill>
                <a:latin typeface="Roboto Mono"/>
                <a:ea typeface="Roboto Mono"/>
                <a:cs typeface="Roboto Mono"/>
                <a:sym typeface="Roboto Mono"/>
              </a:rPr>
              <a:t>Header</a:t>
            </a:r>
            <a:r>
              <a:rPr lang="en">
                <a:solidFill>
                  <a:schemeClr val="dk1"/>
                </a:solidFill>
              </a:rPr>
              <a:t>, </a:t>
            </a:r>
            <a:r>
              <a:rPr lang="en">
                <a:solidFill>
                  <a:srgbClr val="188038"/>
                </a:solidFill>
                <a:latin typeface="Roboto Mono"/>
                <a:ea typeface="Roboto Mono"/>
                <a:cs typeface="Roboto Mono"/>
                <a:sym typeface="Roboto Mono"/>
              </a:rPr>
              <a:t>CarouselMain</a:t>
            </a:r>
            <a:r>
              <a:rPr lang="en">
                <a:solidFill>
                  <a:schemeClr val="dk1"/>
                </a:solidFill>
              </a:rPr>
              <a:t>, and a set of </a:t>
            </a:r>
            <a:r>
              <a:rPr lang="en">
                <a:solidFill>
                  <a:srgbClr val="188038"/>
                </a:solidFill>
                <a:latin typeface="Roboto Mono"/>
                <a:ea typeface="Roboto Mono"/>
                <a:cs typeface="Roboto Mono"/>
                <a:sym typeface="Roboto Mono"/>
              </a:rPr>
              <a:t>ContentsBox</a:t>
            </a:r>
            <a:r>
              <a:rPr lang="en">
                <a:solidFill>
                  <a:schemeClr val="dk1"/>
                </a:solidFill>
              </a:rPr>
              <a:t> components), the code provides a clear and readable structure. Each part of the UI is declared as it should appear in the final layout, and React efficiently handles the updates.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59b4617e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59b4617e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159b4617e4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159b4617e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18025" y="1280000"/>
            <a:ext cx="7146600" cy="1914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Font typeface="Open Sans ExtraBold"/>
              <a:buNone/>
              <a:defRPr sz="4000">
                <a:latin typeface="Open Sans ExtraBold"/>
                <a:ea typeface="Open Sans ExtraBold"/>
                <a:cs typeface="Open Sans ExtraBold"/>
                <a:sym typeface="Open San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3387700"/>
            <a:ext cx="7146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ExtraBold"/>
              <a:buNone/>
              <a:defRPr sz="1600">
                <a:solidFill>
                  <a:schemeClr val="dk1"/>
                </a:solidFill>
                <a:latin typeface="Open Sans ExtraBold"/>
                <a:ea typeface="Open Sans ExtraBold"/>
                <a:cs typeface="Open Sans ExtraBold"/>
                <a:sym typeface="Open Sans ExtraBold"/>
              </a:defRPr>
            </a:lvl1pPr>
            <a:lvl2pPr lvl="1"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2pPr>
            <a:lvl3pPr lvl="2"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3pPr>
            <a:lvl4pPr lvl="3"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4pPr>
            <a:lvl5pPr lvl="4"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5pPr>
            <a:lvl6pPr lvl="5"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6pPr>
            <a:lvl7pPr lvl="6"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7pPr>
            <a:lvl8pPr lvl="7"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8pPr>
            <a:lvl9pPr lvl="8"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9pPr>
          </a:lstStyle>
          <a:p>
            <a:endParaRPr/>
          </a:p>
        </p:txBody>
      </p:sp>
      <p:sp>
        <p:nvSpPr>
          <p:cNvPr id="11" name="Google Shape;11;p2"/>
          <p:cNvSpPr/>
          <p:nvPr/>
        </p:nvSpPr>
        <p:spPr>
          <a:xfrm rot="10800000" flipH="1">
            <a:off x="7665525" y="-1634750"/>
            <a:ext cx="3141600" cy="31413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12" name="Google Shape;12;p2"/>
          <p:cNvGrpSpPr/>
          <p:nvPr/>
        </p:nvGrpSpPr>
        <p:grpSpPr>
          <a:xfrm>
            <a:off x="3325" y="4592650"/>
            <a:ext cx="3081253" cy="1027200"/>
            <a:chOff x="3325" y="4592650"/>
            <a:chExt cx="3081253" cy="1027200"/>
          </a:xfrm>
        </p:grpSpPr>
        <p:sp>
          <p:nvSpPr>
            <p:cNvPr id="13" name="Google Shape;13;p2"/>
            <p:cNvSpPr/>
            <p:nvPr/>
          </p:nvSpPr>
          <p:spPr>
            <a:xfrm>
              <a:off x="3325"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4" name="Google Shape;14;p2"/>
            <p:cNvSpPr/>
            <p:nvPr/>
          </p:nvSpPr>
          <p:spPr>
            <a:xfrm>
              <a:off x="1030352"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5" name="Google Shape;15;p2"/>
            <p:cNvSpPr/>
            <p:nvPr/>
          </p:nvSpPr>
          <p:spPr>
            <a:xfrm>
              <a:off x="2057378"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16" name="Google Shape;16;p2"/>
          <p:cNvSpPr/>
          <p:nvPr/>
        </p:nvSpPr>
        <p:spPr>
          <a:xfrm>
            <a:off x="7907350" y="4222600"/>
            <a:ext cx="1705200" cy="1397100"/>
          </a:xfrm>
          <a:prstGeom prst="roundRect">
            <a:avLst>
              <a:gd name="adj" fmla="val 2866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3"/>
        <p:cNvGrpSpPr/>
        <p:nvPr/>
      </p:nvGrpSpPr>
      <p:grpSpPr>
        <a:xfrm>
          <a:off x="0" y="0"/>
          <a:ext cx="0" cy="0"/>
          <a:chOff x="0" y="0"/>
          <a:chExt cx="0" cy="0"/>
        </a:xfrm>
      </p:grpSpPr>
      <p:grpSp>
        <p:nvGrpSpPr>
          <p:cNvPr id="164" name="Google Shape;164;p21"/>
          <p:cNvGrpSpPr/>
          <p:nvPr/>
        </p:nvGrpSpPr>
        <p:grpSpPr>
          <a:xfrm>
            <a:off x="-15725" y="-9525"/>
            <a:ext cx="9159675" cy="1343025"/>
            <a:chOff x="-15725" y="-9525"/>
            <a:chExt cx="9159675" cy="1343025"/>
          </a:xfrm>
        </p:grpSpPr>
        <p:sp>
          <p:nvSpPr>
            <p:cNvPr id="165" name="Google Shape;165;p21"/>
            <p:cNvSpPr/>
            <p:nvPr/>
          </p:nvSpPr>
          <p:spPr>
            <a:xfrm>
              <a:off x="7907350" y="0"/>
              <a:ext cx="1236600" cy="133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6" name="Google Shape;166;p21"/>
            <p:cNvSpPr/>
            <p:nvPr/>
          </p:nvSpPr>
          <p:spPr>
            <a:xfrm>
              <a:off x="-15725" y="-9525"/>
              <a:ext cx="2371500" cy="4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nvGrpSpPr>
          <p:cNvPr id="167" name="Google Shape;167;p21"/>
          <p:cNvGrpSpPr/>
          <p:nvPr/>
        </p:nvGrpSpPr>
        <p:grpSpPr>
          <a:xfrm>
            <a:off x="-15725" y="-1121468"/>
            <a:ext cx="10278115" cy="6741318"/>
            <a:chOff x="-15725" y="-1121468"/>
            <a:chExt cx="10278115" cy="6741318"/>
          </a:xfrm>
        </p:grpSpPr>
        <p:grpSp>
          <p:nvGrpSpPr>
            <p:cNvPr id="168" name="Google Shape;168;p21"/>
            <p:cNvGrpSpPr/>
            <p:nvPr/>
          </p:nvGrpSpPr>
          <p:grpSpPr>
            <a:xfrm>
              <a:off x="-15725" y="4592650"/>
              <a:ext cx="3081253" cy="1027200"/>
              <a:chOff x="-15725" y="4592650"/>
              <a:chExt cx="3081253" cy="1027200"/>
            </a:xfrm>
          </p:grpSpPr>
          <p:sp>
            <p:nvSpPr>
              <p:cNvPr id="169" name="Google Shape;169;p21"/>
              <p:cNvSpPr/>
              <p:nvPr/>
            </p:nvSpPr>
            <p:spPr>
              <a:xfrm>
                <a:off x="-15725"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70" name="Google Shape;170;p21"/>
              <p:cNvSpPr/>
              <p:nvPr/>
            </p:nvSpPr>
            <p:spPr>
              <a:xfrm>
                <a:off x="1011302"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71" name="Google Shape;171;p21"/>
              <p:cNvSpPr/>
              <p:nvPr/>
            </p:nvSpPr>
            <p:spPr>
              <a:xfrm>
                <a:off x="2038328"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172" name="Google Shape;172;p21"/>
            <p:cNvSpPr/>
            <p:nvPr/>
          </p:nvSpPr>
          <p:spPr>
            <a:xfrm rot="-5400000">
              <a:off x="8026040" y="-1121918"/>
              <a:ext cx="2235900" cy="2236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310550" y="1587750"/>
            <a:ext cx="1053300" cy="915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p:nvPr/>
        </p:nvSpPr>
        <p:spPr>
          <a:xfrm>
            <a:off x="-826900" y="-422600"/>
            <a:ext cx="2314500" cy="962100"/>
          </a:xfrm>
          <a:prstGeom prst="roundRect">
            <a:avLst>
              <a:gd name="adj" fmla="val 2866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2224749" y="3353000"/>
            <a:ext cx="5628600" cy="106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2224749" y="1858900"/>
            <a:ext cx="5628600" cy="106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2224749" y="1538275"/>
            <a:ext cx="5628600" cy="4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 name="Google Shape;34;p5"/>
          <p:cNvSpPr txBox="1">
            <a:spLocks noGrp="1"/>
          </p:cNvSpPr>
          <p:nvPr>
            <p:ph type="subTitle" idx="4"/>
          </p:nvPr>
        </p:nvSpPr>
        <p:spPr>
          <a:xfrm>
            <a:off x="2224749" y="3032400"/>
            <a:ext cx="5628600" cy="4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 name="Google Shape;35;p5"/>
          <p:cNvSpPr/>
          <p:nvPr/>
        </p:nvSpPr>
        <p:spPr>
          <a:xfrm>
            <a:off x="7335850" y="-415925"/>
            <a:ext cx="2352600" cy="955500"/>
          </a:xfrm>
          <a:prstGeom prst="roundRect">
            <a:avLst>
              <a:gd name="adj" fmla="val 3987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6" name="Google Shape;36;p5"/>
          <p:cNvGrpSpPr/>
          <p:nvPr/>
        </p:nvGrpSpPr>
        <p:grpSpPr>
          <a:xfrm>
            <a:off x="-585750" y="2195500"/>
            <a:ext cx="10707744" cy="3925700"/>
            <a:chOff x="-585750" y="2195500"/>
            <a:chExt cx="10707744" cy="3925700"/>
          </a:xfrm>
        </p:grpSpPr>
        <p:grpSp>
          <p:nvGrpSpPr>
            <p:cNvPr id="37" name="Google Shape;37;p5"/>
            <p:cNvGrpSpPr/>
            <p:nvPr/>
          </p:nvGrpSpPr>
          <p:grpSpPr>
            <a:xfrm>
              <a:off x="-585750" y="2195500"/>
              <a:ext cx="1171500" cy="3514500"/>
              <a:chOff x="-585750" y="2195500"/>
              <a:chExt cx="1171500" cy="3514500"/>
            </a:xfrm>
          </p:grpSpPr>
          <p:sp>
            <p:nvSpPr>
              <p:cNvPr id="38" name="Google Shape;38;p5"/>
              <p:cNvSpPr/>
              <p:nvPr/>
            </p:nvSpPr>
            <p:spPr>
              <a:xfrm rot="-5400000">
                <a:off x="-585750" y="45385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9" name="Google Shape;39;p5"/>
              <p:cNvSpPr/>
              <p:nvPr/>
            </p:nvSpPr>
            <p:spPr>
              <a:xfrm rot="-5400000">
                <a:off x="-585750" y="33670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40" name="Google Shape;40;p5"/>
              <p:cNvSpPr/>
              <p:nvPr/>
            </p:nvSpPr>
            <p:spPr>
              <a:xfrm rot="-5400000">
                <a:off x="-585750" y="21955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41" name="Google Shape;41;p5"/>
            <p:cNvSpPr/>
            <p:nvPr/>
          </p:nvSpPr>
          <p:spPr>
            <a:xfrm>
              <a:off x="8165994" y="4165800"/>
              <a:ext cx="1956000" cy="1955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9"/>
          <p:cNvSpPr txBox="1">
            <a:spLocks noGrp="1"/>
          </p:cNvSpPr>
          <p:nvPr>
            <p:ph type="subTitle" idx="1"/>
          </p:nvPr>
        </p:nvSpPr>
        <p:spPr>
          <a:xfrm>
            <a:off x="1373100" y="1370625"/>
            <a:ext cx="63978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9"/>
          <p:cNvSpPr txBox="1">
            <a:spLocks noGrp="1"/>
          </p:cNvSpPr>
          <p:nvPr>
            <p:ph type="subTitle" idx="2"/>
          </p:nvPr>
        </p:nvSpPr>
        <p:spPr>
          <a:xfrm>
            <a:off x="1373100" y="2908425"/>
            <a:ext cx="63978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9"/>
          <p:cNvSpPr/>
          <p:nvPr/>
        </p:nvSpPr>
        <p:spPr>
          <a:xfrm>
            <a:off x="8424000" y="-470225"/>
            <a:ext cx="1771500" cy="38073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69" name="Google Shape;69;p9"/>
          <p:cNvGrpSpPr/>
          <p:nvPr/>
        </p:nvGrpSpPr>
        <p:grpSpPr>
          <a:xfrm>
            <a:off x="-703250" y="2863875"/>
            <a:ext cx="1323900" cy="2647875"/>
            <a:chOff x="-703250" y="2863875"/>
            <a:chExt cx="1323900" cy="2647875"/>
          </a:xfrm>
        </p:grpSpPr>
        <p:sp>
          <p:nvSpPr>
            <p:cNvPr id="70" name="Google Shape;70;p9"/>
            <p:cNvSpPr/>
            <p:nvPr/>
          </p:nvSpPr>
          <p:spPr>
            <a:xfrm>
              <a:off x="-703250" y="2863875"/>
              <a:ext cx="1323900" cy="13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71" name="Google Shape;71;p9"/>
            <p:cNvSpPr/>
            <p:nvPr/>
          </p:nvSpPr>
          <p:spPr>
            <a:xfrm>
              <a:off x="-703250" y="4187850"/>
              <a:ext cx="1323900" cy="13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3" name="Google Shape;103;p14"/>
          <p:cNvSpPr txBox="1">
            <a:spLocks noGrp="1"/>
          </p:cNvSpPr>
          <p:nvPr>
            <p:ph type="subTitle" idx="1"/>
          </p:nvPr>
        </p:nvSpPr>
        <p:spPr>
          <a:xfrm>
            <a:off x="1632150" y="1545811"/>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4"/>
          <p:cNvSpPr txBox="1">
            <a:spLocks noGrp="1"/>
          </p:cNvSpPr>
          <p:nvPr>
            <p:ph type="subTitle" idx="2"/>
          </p:nvPr>
        </p:nvSpPr>
        <p:spPr>
          <a:xfrm>
            <a:off x="1632150" y="2443099"/>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subTitle" idx="3"/>
          </p:nvPr>
        </p:nvSpPr>
        <p:spPr>
          <a:xfrm>
            <a:off x="1638200" y="3336798"/>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4"/>
          <p:cNvSpPr txBox="1">
            <a:spLocks noGrp="1"/>
          </p:cNvSpPr>
          <p:nvPr>
            <p:ph type="subTitle" idx="4"/>
          </p:nvPr>
        </p:nvSpPr>
        <p:spPr>
          <a:xfrm>
            <a:off x="1638200" y="4230500"/>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title" idx="5" hasCustomPrompt="1"/>
          </p:nvPr>
        </p:nvSpPr>
        <p:spPr>
          <a:xfrm>
            <a:off x="812900" y="13097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4"/>
          <p:cNvSpPr txBox="1">
            <a:spLocks noGrp="1"/>
          </p:cNvSpPr>
          <p:nvPr>
            <p:ph type="title" idx="6" hasCustomPrompt="1"/>
          </p:nvPr>
        </p:nvSpPr>
        <p:spPr>
          <a:xfrm>
            <a:off x="812900" y="30971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4"/>
          <p:cNvSpPr txBox="1">
            <a:spLocks noGrp="1"/>
          </p:cNvSpPr>
          <p:nvPr>
            <p:ph type="title" idx="7" hasCustomPrompt="1"/>
          </p:nvPr>
        </p:nvSpPr>
        <p:spPr>
          <a:xfrm>
            <a:off x="812900" y="22034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4"/>
          <p:cNvSpPr txBox="1">
            <a:spLocks noGrp="1"/>
          </p:cNvSpPr>
          <p:nvPr>
            <p:ph type="title" idx="8" hasCustomPrompt="1"/>
          </p:nvPr>
        </p:nvSpPr>
        <p:spPr>
          <a:xfrm>
            <a:off x="812900" y="39908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4"/>
          <p:cNvSpPr txBox="1">
            <a:spLocks noGrp="1"/>
          </p:cNvSpPr>
          <p:nvPr>
            <p:ph type="subTitle" idx="9"/>
          </p:nvPr>
        </p:nvSpPr>
        <p:spPr>
          <a:xfrm>
            <a:off x="1632150" y="1197050"/>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2" name="Google Shape;112;p14"/>
          <p:cNvSpPr txBox="1">
            <a:spLocks noGrp="1"/>
          </p:cNvSpPr>
          <p:nvPr>
            <p:ph type="subTitle" idx="13"/>
          </p:nvPr>
        </p:nvSpPr>
        <p:spPr>
          <a:xfrm>
            <a:off x="1632150" y="2090749"/>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3" name="Google Shape;113;p14"/>
          <p:cNvSpPr txBox="1">
            <a:spLocks noGrp="1"/>
          </p:cNvSpPr>
          <p:nvPr>
            <p:ph type="subTitle" idx="14"/>
          </p:nvPr>
        </p:nvSpPr>
        <p:spPr>
          <a:xfrm>
            <a:off x="1638200" y="2984448"/>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4" name="Google Shape;114;p14"/>
          <p:cNvSpPr txBox="1">
            <a:spLocks noGrp="1"/>
          </p:cNvSpPr>
          <p:nvPr>
            <p:ph type="subTitle" idx="15"/>
          </p:nvPr>
        </p:nvSpPr>
        <p:spPr>
          <a:xfrm>
            <a:off x="1638200" y="3878147"/>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5" name="Google Shape;115;p14"/>
          <p:cNvSpPr/>
          <p:nvPr/>
        </p:nvSpPr>
        <p:spPr>
          <a:xfrm>
            <a:off x="0" y="-125"/>
            <a:ext cx="516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16" name="Google Shape;116;p14"/>
          <p:cNvSpPr/>
          <p:nvPr/>
        </p:nvSpPr>
        <p:spPr>
          <a:xfrm>
            <a:off x="7921350" y="3898900"/>
            <a:ext cx="2505000" cy="2505000"/>
          </a:xfrm>
          <a:prstGeom prst="pie">
            <a:avLst>
              <a:gd name="adj1" fmla="val 10794591"/>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17" name="Google Shape;117;p14"/>
          <p:cNvSpPr/>
          <p:nvPr/>
        </p:nvSpPr>
        <p:spPr>
          <a:xfrm>
            <a:off x="8280475" y="157225"/>
            <a:ext cx="627000" cy="627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17"/>
          <p:cNvSpPr/>
          <p:nvPr/>
        </p:nvSpPr>
        <p:spPr>
          <a:xfrm>
            <a:off x="7058725" y="-797075"/>
            <a:ext cx="2744100" cy="13971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46" name="Google Shape;146;p17"/>
          <p:cNvSpPr/>
          <p:nvPr/>
        </p:nvSpPr>
        <p:spPr>
          <a:xfrm>
            <a:off x="0" y="4864100"/>
            <a:ext cx="5675400" cy="95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ITLE_ONLY_1_1_1">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flipH="1">
            <a:off x="3754335" y="849100"/>
            <a:ext cx="3524400" cy="642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6" name="Google Shape;156;p19"/>
          <p:cNvSpPr txBox="1">
            <a:spLocks noGrp="1"/>
          </p:cNvSpPr>
          <p:nvPr>
            <p:ph type="subTitle" idx="1"/>
          </p:nvPr>
        </p:nvSpPr>
        <p:spPr>
          <a:xfrm flipH="1">
            <a:off x="3754375" y="1597175"/>
            <a:ext cx="3524400" cy="105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9"/>
          <p:cNvSpPr txBox="1"/>
          <p:nvPr/>
        </p:nvSpPr>
        <p:spPr>
          <a:xfrm flipH="1">
            <a:off x="3754323" y="3367675"/>
            <a:ext cx="3524400" cy="7059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b="1">
                <a:solidFill>
                  <a:schemeClr val="dk1"/>
                </a:solidFill>
                <a:latin typeface="Hind Guntur"/>
                <a:ea typeface="Hind Guntur"/>
                <a:cs typeface="Hind Guntur"/>
                <a:sym typeface="Hind Guntur"/>
              </a:rPr>
              <a:t>CREDITS:</a:t>
            </a:r>
            <a:r>
              <a:rPr lang="en" sz="1200">
                <a:solidFill>
                  <a:schemeClr val="dk1"/>
                </a:solidFill>
                <a:latin typeface="Hind Guntur"/>
                <a:ea typeface="Hind Guntur"/>
                <a:cs typeface="Hind Guntur"/>
                <a:sym typeface="Hind Guntur"/>
              </a:rPr>
              <a:t> This presentation template was created by </a:t>
            </a:r>
            <a:r>
              <a:rPr lang="en" sz="1200" b="1" u="sng">
                <a:solidFill>
                  <a:schemeClr val="hlink"/>
                </a:solidFill>
                <a:latin typeface="Hind Guntur"/>
                <a:ea typeface="Hind Guntur"/>
                <a:cs typeface="Hind Guntur"/>
                <a:sym typeface="Hind Guntur"/>
                <a:hlinkClick r:id="rId2"/>
              </a:rPr>
              <a:t>Slidesgo</a:t>
            </a:r>
            <a:r>
              <a:rPr lang="en" sz="1200">
                <a:solidFill>
                  <a:schemeClr val="dk1"/>
                </a:solidFill>
                <a:latin typeface="Hind Guntur"/>
                <a:ea typeface="Hind Guntur"/>
                <a:cs typeface="Hind Guntur"/>
                <a:sym typeface="Hind Guntur"/>
              </a:rPr>
              <a:t>, and includes icons by </a:t>
            </a:r>
            <a:r>
              <a:rPr lang="en" sz="1200" b="1" u="sng">
                <a:solidFill>
                  <a:schemeClr val="dk1"/>
                </a:solidFill>
                <a:latin typeface="Hind Guntur"/>
                <a:ea typeface="Hind Guntur"/>
                <a:cs typeface="Hind Guntur"/>
                <a:sym typeface="Hind Guntur"/>
                <a:hlinkClick r:id="rId3">
                  <a:extLst>
                    <a:ext uri="{A12FA001-AC4F-418D-AE19-62706E023703}">
                      <ahyp:hlinkClr xmlns:ahyp="http://schemas.microsoft.com/office/drawing/2018/hyperlinkcolor" val="tx"/>
                    </a:ext>
                  </a:extLst>
                </a:hlinkClick>
              </a:rPr>
              <a:t>Flaticon</a:t>
            </a:r>
            <a:r>
              <a:rPr lang="en" sz="1200">
                <a:solidFill>
                  <a:schemeClr val="dk1"/>
                </a:solidFill>
                <a:latin typeface="Hind Guntur"/>
                <a:ea typeface="Hind Guntur"/>
                <a:cs typeface="Hind Guntur"/>
                <a:sym typeface="Hind Guntur"/>
              </a:rPr>
              <a:t>, and infographics &amp; images by </a:t>
            </a:r>
            <a:r>
              <a:rPr lang="en" sz="1200" b="1" u="sng">
                <a:solidFill>
                  <a:schemeClr val="dk1"/>
                </a:solidFill>
                <a:latin typeface="Hind Guntur"/>
                <a:ea typeface="Hind Guntur"/>
                <a:cs typeface="Hind Guntur"/>
                <a:sym typeface="Hind Guntur"/>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ind Guntur"/>
                <a:ea typeface="Hind Guntur"/>
                <a:cs typeface="Hind Guntur"/>
                <a:sym typeface="Hind Guntur"/>
              </a:rPr>
              <a:t> </a:t>
            </a:r>
            <a:endParaRPr sz="1200" b="1" u="sng">
              <a:solidFill>
                <a:schemeClr val="dk1"/>
              </a:solidFill>
              <a:latin typeface="Hind Guntur"/>
              <a:ea typeface="Hind Guntur"/>
              <a:cs typeface="Hind Guntur"/>
              <a:sym typeface="Hind Guntur"/>
            </a:endParaRPr>
          </a:p>
        </p:txBody>
      </p:sp>
      <p:sp>
        <p:nvSpPr>
          <p:cNvPr id="158" name="Google Shape;158;p19"/>
          <p:cNvSpPr/>
          <p:nvPr/>
        </p:nvSpPr>
        <p:spPr>
          <a:xfrm>
            <a:off x="8764600" y="-330200"/>
            <a:ext cx="1419300" cy="3238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9"/>
        <p:cNvGrpSpPr/>
        <p:nvPr/>
      </p:nvGrpSpPr>
      <p:grpSpPr>
        <a:xfrm>
          <a:off x="0" y="0"/>
          <a:ext cx="0" cy="0"/>
          <a:chOff x="0" y="0"/>
          <a:chExt cx="0" cy="0"/>
        </a:xfrm>
      </p:grpSpPr>
      <p:sp>
        <p:nvSpPr>
          <p:cNvPr id="160" name="Google Shape;160;p20"/>
          <p:cNvSpPr/>
          <p:nvPr/>
        </p:nvSpPr>
        <p:spPr>
          <a:xfrm>
            <a:off x="-407975" y="-482750"/>
            <a:ext cx="1705200" cy="13971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1" name="Google Shape;161;p20"/>
          <p:cNvSpPr/>
          <p:nvPr/>
        </p:nvSpPr>
        <p:spPr>
          <a:xfrm flipH="1">
            <a:off x="5865600" y="4459500"/>
            <a:ext cx="3278400" cy="684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2" name="Google Shape;162;p20"/>
          <p:cNvSpPr/>
          <p:nvPr/>
        </p:nvSpPr>
        <p:spPr>
          <a:xfrm flipH="1">
            <a:off x="8294675" y="4148400"/>
            <a:ext cx="627000" cy="6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Kanit Medium"/>
              <a:buNone/>
              <a:defRPr sz="2800">
                <a:solidFill>
                  <a:schemeClr val="dk1"/>
                </a:solidFill>
                <a:latin typeface="Kanit Medium"/>
                <a:ea typeface="Kanit Medium"/>
                <a:cs typeface="Kanit Medium"/>
                <a:sym typeface="Kanit Medium"/>
              </a:defRPr>
            </a:lvl1pPr>
            <a:lvl2pPr lvl="1"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2pPr>
            <a:lvl3pPr lvl="2"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3pPr>
            <a:lvl4pPr lvl="3"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4pPr>
            <a:lvl5pPr lvl="4"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5pPr>
            <a:lvl6pPr lvl="5"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6pPr>
            <a:lvl7pPr lvl="6"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7pPr>
            <a:lvl8pPr lvl="7"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8pPr>
            <a:lvl9pPr lvl="8"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1pPr>
            <a:lvl2pPr marL="914400" lvl="1"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2pPr>
            <a:lvl3pPr marL="1371600" lvl="2"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3pPr>
            <a:lvl4pPr marL="1828800" lvl="3"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4pPr>
            <a:lvl5pPr marL="2286000" lvl="4"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5pPr>
            <a:lvl6pPr marL="2743200" lvl="5"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6pPr>
            <a:lvl7pPr marL="3200400" lvl="6"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7pPr>
            <a:lvl8pPr marL="3657600" lvl="7"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8pPr>
            <a:lvl9pPr marL="4114800" lvl="8"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60" r:id="rId6"/>
    <p:sldLayoutId id="2147483663" r:id="rId7"/>
    <p:sldLayoutId id="2147483665" r:id="rId8"/>
    <p:sldLayoutId id="2147483666"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subTitle" idx="1"/>
          </p:nvPr>
        </p:nvSpPr>
        <p:spPr>
          <a:xfrm>
            <a:off x="941832" y="3222300"/>
            <a:ext cx="7146600" cy="7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Capstone Design Project Team F</a:t>
            </a:r>
            <a:endParaRPr sz="2000"/>
          </a:p>
          <a:p>
            <a:pPr marL="0" lvl="0" indent="0" algn="l" rtl="0">
              <a:spcBef>
                <a:spcPts val="0"/>
              </a:spcBef>
              <a:spcAft>
                <a:spcPts val="0"/>
              </a:spcAft>
              <a:buNone/>
            </a:pPr>
            <a:r>
              <a:rPr lang="en" sz="2000"/>
              <a:t>Kim Jisu, Lee Yoojin, Jung Daegyo, Jose Antunes </a:t>
            </a:r>
            <a:endParaRPr sz="2000"/>
          </a:p>
        </p:txBody>
      </p:sp>
      <p:sp>
        <p:nvSpPr>
          <p:cNvPr id="184" name="Google Shape;184;p25"/>
          <p:cNvSpPr/>
          <p:nvPr/>
        </p:nvSpPr>
        <p:spPr>
          <a:xfrm>
            <a:off x="712775" y="1154400"/>
            <a:ext cx="85800" cy="28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85" name="Google Shape;185;p25"/>
          <p:cNvSpPr txBox="1"/>
          <p:nvPr/>
        </p:nvSpPr>
        <p:spPr>
          <a:xfrm>
            <a:off x="1490425" y="2136600"/>
            <a:ext cx="767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Open Sans ExtraBold"/>
              <a:ea typeface="Open Sans ExtraBold"/>
              <a:cs typeface="Open Sans ExtraBold"/>
              <a:sym typeface="Open Sans ExtraBold"/>
            </a:endParaRPr>
          </a:p>
        </p:txBody>
      </p:sp>
      <p:sp>
        <p:nvSpPr>
          <p:cNvPr id="186" name="Google Shape;186;p25"/>
          <p:cNvSpPr txBox="1">
            <a:spLocks noGrp="1"/>
          </p:cNvSpPr>
          <p:nvPr>
            <p:ph type="ctrTitle"/>
          </p:nvPr>
        </p:nvSpPr>
        <p:spPr>
          <a:xfrm>
            <a:off x="941825" y="713232"/>
            <a:ext cx="7570200" cy="191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t>HallyuGo✈️</a:t>
            </a:r>
            <a:endParaRPr sz="6400"/>
          </a:p>
          <a:p>
            <a:pPr marL="0" lvl="0" indent="0" algn="l" rtl="0">
              <a:spcBef>
                <a:spcPts val="0"/>
              </a:spcBef>
              <a:spcAft>
                <a:spcPts val="0"/>
              </a:spcAft>
              <a:buNone/>
            </a:pPr>
            <a:r>
              <a:rPr lang="en"/>
              <a:t>Map App for K-culture Lover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Problems and Solutions</a:t>
            </a:r>
            <a:endParaRPr b="1" dirty="0">
              <a:latin typeface="Open Sans Medium"/>
              <a:ea typeface="Open Sans Medium"/>
              <a:cs typeface="Open Sans Medium"/>
              <a:sym typeface="Open Sans Medium"/>
            </a:endParaRPr>
          </a:p>
        </p:txBody>
      </p:sp>
      <p:pic>
        <p:nvPicPr>
          <p:cNvPr id="281" name="Google Shape;281;p34"/>
          <p:cNvPicPr preferRelativeResize="0"/>
          <p:nvPr/>
        </p:nvPicPr>
        <p:blipFill>
          <a:blip r:embed="rId3">
            <a:alphaModFix/>
          </a:blip>
          <a:stretch>
            <a:fillRect/>
          </a:stretch>
        </p:blipFill>
        <p:spPr>
          <a:xfrm>
            <a:off x="807425" y="1782613"/>
            <a:ext cx="2074699" cy="2051275"/>
          </a:xfrm>
          <a:prstGeom prst="rect">
            <a:avLst/>
          </a:prstGeom>
          <a:noFill/>
          <a:ln>
            <a:noFill/>
          </a:ln>
        </p:spPr>
      </p:pic>
      <p:pic>
        <p:nvPicPr>
          <p:cNvPr id="282" name="Google Shape;282;p34"/>
          <p:cNvPicPr preferRelativeResize="0"/>
          <p:nvPr/>
        </p:nvPicPr>
        <p:blipFill>
          <a:blip r:embed="rId4">
            <a:alphaModFix/>
          </a:blip>
          <a:stretch>
            <a:fillRect/>
          </a:stretch>
        </p:blipFill>
        <p:spPr>
          <a:xfrm>
            <a:off x="807425" y="4018550"/>
            <a:ext cx="2156250" cy="826325"/>
          </a:xfrm>
          <a:prstGeom prst="rect">
            <a:avLst/>
          </a:prstGeom>
          <a:noFill/>
          <a:ln>
            <a:noFill/>
          </a:ln>
        </p:spPr>
      </p:pic>
      <p:sp>
        <p:nvSpPr>
          <p:cNvPr id="283" name="Google Shape;283;p34"/>
          <p:cNvSpPr txBox="1"/>
          <p:nvPr/>
        </p:nvSpPr>
        <p:spPr>
          <a:xfrm>
            <a:off x="626250" y="1189575"/>
            <a:ext cx="3263700" cy="4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6B65"/>
                </a:solidFill>
                <a:latin typeface="Open Sans"/>
                <a:ea typeface="Open Sans"/>
                <a:cs typeface="Open Sans"/>
                <a:sym typeface="Open Sans"/>
              </a:rPr>
              <a:t>Problem</a:t>
            </a:r>
            <a:r>
              <a:rPr lang="en">
                <a:solidFill>
                  <a:schemeClr val="dk1"/>
                </a:solidFill>
                <a:latin typeface="Open Sans"/>
                <a:ea typeface="Open Sans"/>
                <a:cs typeface="Open Sans"/>
                <a:sym typeface="Open Sans"/>
              </a:rPr>
              <a:t>: Authentication error</a:t>
            </a:r>
            <a:endParaRPr>
              <a:solidFill>
                <a:schemeClr val="dk1"/>
              </a:solidFill>
              <a:latin typeface="Open Sans"/>
              <a:ea typeface="Open Sans"/>
              <a:cs typeface="Open Sans"/>
              <a:sym typeface="Open Sans"/>
            </a:endParaRPr>
          </a:p>
        </p:txBody>
      </p:sp>
      <p:pic>
        <p:nvPicPr>
          <p:cNvPr id="284" name="Google Shape;284;p34"/>
          <p:cNvPicPr preferRelativeResize="0"/>
          <p:nvPr/>
        </p:nvPicPr>
        <p:blipFill>
          <a:blip r:embed="rId5">
            <a:alphaModFix/>
          </a:blip>
          <a:stretch>
            <a:fillRect/>
          </a:stretch>
        </p:blipFill>
        <p:spPr>
          <a:xfrm>
            <a:off x="4384655" y="3930102"/>
            <a:ext cx="3357449" cy="1010500"/>
          </a:xfrm>
          <a:prstGeom prst="rect">
            <a:avLst/>
          </a:prstGeom>
          <a:noFill/>
          <a:ln>
            <a:noFill/>
          </a:ln>
        </p:spPr>
      </p:pic>
      <p:sp>
        <p:nvSpPr>
          <p:cNvPr id="285" name="Google Shape;285;p34"/>
          <p:cNvSpPr txBox="1"/>
          <p:nvPr/>
        </p:nvSpPr>
        <p:spPr>
          <a:xfrm>
            <a:off x="4418300" y="1090850"/>
            <a:ext cx="42903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C78D8"/>
                </a:solidFill>
                <a:latin typeface="Open Sans"/>
                <a:ea typeface="Open Sans"/>
                <a:cs typeface="Open Sans"/>
                <a:sym typeface="Open Sans"/>
              </a:rPr>
              <a:t>Solutions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Add the web service URL to Naver Cloud.</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Create a ‘.env’ file and enter the ID and key.</a:t>
            </a:r>
            <a:endParaRPr>
              <a:solidFill>
                <a:schemeClr val="dk1"/>
              </a:solidFill>
              <a:latin typeface="Open Sans"/>
              <a:ea typeface="Open Sans"/>
              <a:cs typeface="Open Sans"/>
              <a:sym typeface="Open Sans"/>
            </a:endParaRPr>
          </a:p>
        </p:txBody>
      </p:sp>
      <p:pic>
        <p:nvPicPr>
          <p:cNvPr id="286" name="Google Shape;286;p34"/>
          <p:cNvPicPr preferRelativeResize="0"/>
          <p:nvPr/>
        </p:nvPicPr>
        <p:blipFill>
          <a:blip r:embed="rId6">
            <a:alphaModFix/>
          </a:blip>
          <a:stretch>
            <a:fillRect/>
          </a:stretch>
        </p:blipFill>
        <p:spPr>
          <a:xfrm>
            <a:off x="4384662" y="2048163"/>
            <a:ext cx="4357576" cy="1648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Problems and Solutions</a:t>
            </a:r>
            <a:endParaRPr b="1" dirty="0">
              <a:latin typeface="Open Sans Medium"/>
              <a:ea typeface="Open Sans Medium"/>
              <a:cs typeface="Open Sans Medium"/>
              <a:sym typeface="Open Sans Medium"/>
            </a:endParaRPr>
          </a:p>
        </p:txBody>
      </p:sp>
      <p:pic>
        <p:nvPicPr>
          <p:cNvPr id="292" name="Google Shape;292;p35"/>
          <p:cNvPicPr preferRelativeResize="0"/>
          <p:nvPr/>
        </p:nvPicPr>
        <p:blipFill>
          <a:blip r:embed="rId3">
            <a:alphaModFix/>
          </a:blip>
          <a:stretch>
            <a:fillRect/>
          </a:stretch>
        </p:blipFill>
        <p:spPr>
          <a:xfrm>
            <a:off x="6341485" y="2140838"/>
            <a:ext cx="2738100" cy="2123425"/>
          </a:xfrm>
          <a:prstGeom prst="rect">
            <a:avLst/>
          </a:prstGeom>
          <a:noFill/>
          <a:ln>
            <a:noFill/>
          </a:ln>
        </p:spPr>
      </p:pic>
      <p:pic>
        <p:nvPicPr>
          <p:cNvPr id="293" name="Google Shape;293;p35"/>
          <p:cNvPicPr preferRelativeResize="0"/>
          <p:nvPr/>
        </p:nvPicPr>
        <p:blipFill>
          <a:blip r:embed="rId4">
            <a:alphaModFix/>
          </a:blip>
          <a:stretch>
            <a:fillRect/>
          </a:stretch>
        </p:blipFill>
        <p:spPr>
          <a:xfrm>
            <a:off x="860998" y="2205400"/>
            <a:ext cx="3192153" cy="2058844"/>
          </a:xfrm>
          <a:prstGeom prst="rect">
            <a:avLst/>
          </a:prstGeom>
          <a:noFill/>
          <a:ln>
            <a:noFill/>
          </a:ln>
        </p:spPr>
      </p:pic>
      <p:pic>
        <p:nvPicPr>
          <p:cNvPr id="294" name="Google Shape;294;p35"/>
          <p:cNvPicPr preferRelativeResize="0"/>
          <p:nvPr/>
        </p:nvPicPr>
        <p:blipFill>
          <a:blip r:embed="rId5">
            <a:alphaModFix/>
          </a:blip>
          <a:stretch>
            <a:fillRect/>
          </a:stretch>
        </p:blipFill>
        <p:spPr>
          <a:xfrm>
            <a:off x="4304330" y="2205400"/>
            <a:ext cx="1972730" cy="2058850"/>
          </a:xfrm>
          <a:prstGeom prst="rect">
            <a:avLst/>
          </a:prstGeom>
          <a:noFill/>
          <a:ln>
            <a:noFill/>
          </a:ln>
        </p:spPr>
      </p:pic>
      <p:sp>
        <p:nvSpPr>
          <p:cNvPr id="295" name="Google Shape;295;p35"/>
          <p:cNvSpPr txBox="1"/>
          <p:nvPr/>
        </p:nvSpPr>
        <p:spPr>
          <a:xfrm>
            <a:off x="833625" y="1017725"/>
            <a:ext cx="3246900" cy="76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latin typeface="Open Sans"/>
                <a:ea typeface="Open Sans"/>
                <a:cs typeface="Open Sans"/>
                <a:sym typeface="Open Sans"/>
              </a:rPr>
              <a:t>Problems: The map API takes long to load, causing it to be invisible to users</a:t>
            </a:r>
            <a:endParaRPr>
              <a:solidFill>
                <a:schemeClr val="dk1"/>
              </a:solidFill>
              <a:latin typeface="Open Sans"/>
              <a:ea typeface="Open Sans"/>
              <a:cs typeface="Open Sans"/>
              <a:sym typeface="Open Sans"/>
            </a:endParaRPr>
          </a:p>
          <a:p>
            <a:pPr marL="0" lvl="0" indent="0" algn="l" rtl="0">
              <a:spcBef>
                <a:spcPts val="1200"/>
              </a:spcBef>
              <a:spcAft>
                <a:spcPts val="0"/>
              </a:spcAft>
              <a:buNone/>
            </a:pPr>
            <a:endParaRPr>
              <a:solidFill>
                <a:schemeClr val="dk1"/>
              </a:solidFill>
              <a:latin typeface="Open Sans"/>
              <a:ea typeface="Open Sans"/>
              <a:cs typeface="Open Sans"/>
              <a:sym typeface="Open Sans"/>
            </a:endParaRPr>
          </a:p>
        </p:txBody>
      </p:sp>
      <p:sp>
        <p:nvSpPr>
          <p:cNvPr id="296" name="Google Shape;296;p35"/>
          <p:cNvSpPr txBox="1"/>
          <p:nvPr/>
        </p:nvSpPr>
        <p:spPr>
          <a:xfrm>
            <a:off x="4402575" y="1201025"/>
            <a:ext cx="4349100" cy="40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latin typeface="Open Sans"/>
                <a:ea typeface="Open Sans"/>
                <a:cs typeface="Open Sans"/>
                <a:sym typeface="Open Sans"/>
              </a:rPr>
              <a:t>Solution: Add a skeleton UI from ShadcnUI component to improve UX</a:t>
            </a:r>
            <a:endParaRPr>
              <a:latin typeface="Open Sans"/>
              <a:ea typeface="Open Sans"/>
              <a:cs typeface="Open Sans"/>
              <a:sym typeface="Open Sans"/>
            </a:endParaRPr>
          </a:p>
        </p:txBody>
      </p:sp>
      <p:sp>
        <p:nvSpPr>
          <p:cNvPr id="297" name="Google Shape;297;p35"/>
          <p:cNvSpPr/>
          <p:nvPr/>
        </p:nvSpPr>
        <p:spPr>
          <a:xfrm>
            <a:off x="996675" y="2802625"/>
            <a:ext cx="2920800" cy="193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98" name="Google Shape;298;p35"/>
          <p:cNvCxnSpPr>
            <a:stCxn id="297" idx="2"/>
            <a:endCxn id="294" idx="1"/>
          </p:cNvCxnSpPr>
          <p:nvPr/>
        </p:nvCxnSpPr>
        <p:spPr>
          <a:xfrm>
            <a:off x="2457075" y="2995825"/>
            <a:ext cx="1847400" cy="239100"/>
          </a:xfrm>
          <a:prstGeom prst="straightConnector1">
            <a:avLst/>
          </a:prstGeom>
          <a:noFill/>
          <a:ln w="9525" cap="flat" cmpd="sng">
            <a:solidFill>
              <a:srgbClr val="FF6B65"/>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My Page</a:t>
            </a:r>
            <a:endParaRPr b="1" dirty="0">
              <a:latin typeface="Open Sans Medium"/>
              <a:ea typeface="Open Sans Medium"/>
              <a:cs typeface="Open Sans Medium"/>
              <a:sym typeface="Open Sans Medium"/>
            </a:endParaRPr>
          </a:p>
        </p:txBody>
      </p:sp>
      <p:pic>
        <p:nvPicPr>
          <p:cNvPr id="304" name="Google Shape;304;p36"/>
          <p:cNvPicPr preferRelativeResize="0"/>
          <p:nvPr/>
        </p:nvPicPr>
        <p:blipFill>
          <a:blip r:embed="rId3">
            <a:alphaModFix/>
          </a:blip>
          <a:stretch>
            <a:fillRect/>
          </a:stretch>
        </p:blipFill>
        <p:spPr>
          <a:xfrm>
            <a:off x="720000" y="1180850"/>
            <a:ext cx="2193184" cy="3820974"/>
          </a:xfrm>
          <a:prstGeom prst="rect">
            <a:avLst/>
          </a:prstGeom>
          <a:noFill/>
          <a:ln>
            <a:noFill/>
          </a:ln>
        </p:spPr>
      </p:pic>
      <p:pic>
        <p:nvPicPr>
          <p:cNvPr id="305" name="Google Shape;305;p36"/>
          <p:cNvPicPr preferRelativeResize="0"/>
          <p:nvPr/>
        </p:nvPicPr>
        <p:blipFill>
          <a:blip r:embed="rId4">
            <a:alphaModFix/>
          </a:blip>
          <a:stretch>
            <a:fillRect/>
          </a:stretch>
        </p:blipFill>
        <p:spPr>
          <a:xfrm>
            <a:off x="3204359" y="1180850"/>
            <a:ext cx="2219899" cy="3820976"/>
          </a:xfrm>
          <a:prstGeom prst="rect">
            <a:avLst/>
          </a:prstGeom>
          <a:noFill/>
          <a:ln>
            <a:noFill/>
          </a:ln>
        </p:spPr>
      </p:pic>
      <p:sp>
        <p:nvSpPr>
          <p:cNvPr id="306" name="Google Shape;306;p36"/>
          <p:cNvSpPr txBox="1"/>
          <p:nvPr/>
        </p:nvSpPr>
        <p:spPr>
          <a:xfrm>
            <a:off x="5715425" y="1180850"/>
            <a:ext cx="2474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Connect Naver Map API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Implement components</a:t>
            </a:r>
            <a:endParaRPr>
              <a:latin typeface="Open Sans"/>
              <a:ea typeface="Open Sans"/>
              <a:cs typeface="Open Sans"/>
              <a:sym typeface="Open Sans"/>
            </a:endParaRPr>
          </a:p>
        </p:txBody>
      </p:sp>
      <p:sp>
        <p:nvSpPr>
          <p:cNvPr id="307" name="Google Shape;307;p36"/>
          <p:cNvSpPr txBox="1"/>
          <p:nvPr/>
        </p:nvSpPr>
        <p:spPr>
          <a:xfrm>
            <a:off x="5781925" y="1744175"/>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08" name="Google Shape;308;p36"/>
          <p:cNvSpPr txBox="1"/>
          <p:nvPr/>
        </p:nvSpPr>
        <p:spPr>
          <a:xfrm>
            <a:off x="5715425" y="2175275"/>
            <a:ext cx="447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Abstraction and declarative </a:t>
            </a: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component usage</a:t>
            </a:r>
            <a:endParaRPr b="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My Page</a:t>
            </a:r>
            <a:endParaRPr b="1" dirty="0">
              <a:latin typeface="Open Sans Medium"/>
              <a:ea typeface="Open Sans Medium"/>
              <a:cs typeface="Open Sans Medium"/>
              <a:sym typeface="Open Sans Medium"/>
            </a:endParaRPr>
          </a:p>
        </p:txBody>
      </p:sp>
      <p:pic>
        <p:nvPicPr>
          <p:cNvPr id="314" name="Google Shape;314;p37"/>
          <p:cNvPicPr preferRelativeResize="0"/>
          <p:nvPr/>
        </p:nvPicPr>
        <p:blipFill>
          <a:blip r:embed="rId3">
            <a:alphaModFix/>
          </a:blip>
          <a:stretch>
            <a:fillRect/>
          </a:stretch>
        </p:blipFill>
        <p:spPr>
          <a:xfrm>
            <a:off x="784558" y="1543950"/>
            <a:ext cx="3414941" cy="2055596"/>
          </a:xfrm>
          <a:prstGeom prst="rect">
            <a:avLst/>
          </a:prstGeom>
          <a:noFill/>
          <a:ln>
            <a:noFill/>
          </a:ln>
        </p:spPr>
      </p:pic>
      <p:sp>
        <p:nvSpPr>
          <p:cNvPr id="315" name="Google Shape;315;p37"/>
          <p:cNvSpPr txBox="1"/>
          <p:nvPr/>
        </p:nvSpPr>
        <p:spPr>
          <a:xfrm>
            <a:off x="720000" y="1143750"/>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@/app/my/page.tsx</a:t>
            </a:r>
            <a:endParaRPr>
              <a:latin typeface="Open Sans"/>
              <a:ea typeface="Open Sans"/>
              <a:cs typeface="Open Sans"/>
              <a:sym typeface="Open Sans"/>
            </a:endParaRPr>
          </a:p>
        </p:txBody>
      </p:sp>
      <p:pic>
        <p:nvPicPr>
          <p:cNvPr id="316" name="Google Shape;316;p37"/>
          <p:cNvPicPr preferRelativeResize="0"/>
          <p:nvPr/>
        </p:nvPicPr>
        <p:blipFill>
          <a:blip r:embed="rId4">
            <a:alphaModFix/>
          </a:blip>
          <a:stretch>
            <a:fillRect/>
          </a:stretch>
        </p:blipFill>
        <p:spPr>
          <a:xfrm>
            <a:off x="4445487" y="445026"/>
            <a:ext cx="2995925" cy="2369450"/>
          </a:xfrm>
          <a:prstGeom prst="rect">
            <a:avLst/>
          </a:prstGeom>
          <a:noFill/>
          <a:ln>
            <a:noFill/>
          </a:ln>
        </p:spPr>
      </p:pic>
      <p:sp>
        <p:nvSpPr>
          <p:cNvPr id="317" name="Google Shape;317;p37"/>
          <p:cNvSpPr/>
          <p:nvPr/>
        </p:nvSpPr>
        <p:spPr>
          <a:xfrm>
            <a:off x="1331500" y="2845575"/>
            <a:ext cx="741000" cy="118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18" name="Google Shape;318;p37"/>
          <p:cNvSpPr txBox="1"/>
          <p:nvPr/>
        </p:nvSpPr>
        <p:spPr>
          <a:xfrm>
            <a:off x="905625" y="3912225"/>
            <a:ext cx="31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TODO: Fetch datas from API</a:t>
            </a:r>
            <a:endParaRPr>
              <a:latin typeface="Open Sans"/>
              <a:ea typeface="Open Sans"/>
              <a:cs typeface="Open Sans"/>
              <a:sym typeface="Open Sans"/>
            </a:endParaRPr>
          </a:p>
        </p:txBody>
      </p:sp>
      <p:cxnSp>
        <p:nvCxnSpPr>
          <p:cNvPr id="319" name="Google Shape;319;p37"/>
          <p:cNvCxnSpPr>
            <a:stCxn id="317" idx="3"/>
          </p:cNvCxnSpPr>
          <p:nvPr/>
        </p:nvCxnSpPr>
        <p:spPr>
          <a:xfrm rot="10800000" flipH="1">
            <a:off x="2072500" y="1900575"/>
            <a:ext cx="2373000" cy="1004100"/>
          </a:xfrm>
          <a:prstGeom prst="straightConnector1">
            <a:avLst/>
          </a:prstGeom>
          <a:noFill/>
          <a:ln w="9525" cap="flat" cmpd="sng">
            <a:solidFill>
              <a:srgbClr val="FF6B65"/>
            </a:solidFill>
            <a:prstDash val="solid"/>
            <a:round/>
            <a:headEnd type="none" w="med" len="med"/>
            <a:tailEnd type="triangle" w="med" len="med"/>
          </a:ln>
        </p:spPr>
      </p:cxnSp>
      <p:pic>
        <p:nvPicPr>
          <p:cNvPr id="320" name="Google Shape;320;p37"/>
          <p:cNvPicPr preferRelativeResize="0"/>
          <p:nvPr/>
        </p:nvPicPr>
        <p:blipFill>
          <a:blip r:embed="rId5">
            <a:alphaModFix/>
          </a:blip>
          <a:stretch>
            <a:fillRect/>
          </a:stretch>
        </p:blipFill>
        <p:spPr>
          <a:xfrm>
            <a:off x="5916412" y="2904675"/>
            <a:ext cx="3058599" cy="2055600"/>
          </a:xfrm>
          <a:prstGeom prst="rect">
            <a:avLst/>
          </a:prstGeom>
          <a:noFill/>
          <a:ln>
            <a:noFill/>
          </a:ln>
        </p:spPr>
      </p:pic>
      <p:sp>
        <p:nvSpPr>
          <p:cNvPr id="321" name="Google Shape;321;p37"/>
          <p:cNvSpPr/>
          <p:nvPr/>
        </p:nvSpPr>
        <p:spPr>
          <a:xfrm>
            <a:off x="4748250" y="1836075"/>
            <a:ext cx="2285100" cy="118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322" name="Google Shape;322;p37"/>
          <p:cNvCxnSpPr/>
          <p:nvPr/>
        </p:nvCxnSpPr>
        <p:spPr>
          <a:xfrm>
            <a:off x="5816688" y="1954275"/>
            <a:ext cx="948300" cy="1106100"/>
          </a:xfrm>
          <a:prstGeom prst="straightConnector1">
            <a:avLst/>
          </a:prstGeom>
          <a:noFill/>
          <a:ln w="9525" cap="flat" cmpd="sng">
            <a:solidFill>
              <a:srgbClr val="FF6B65"/>
            </a:solidFill>
            <a:prstDash val="solid"/>
            <a:round/>
            <a:headEnd type="none" w="med" len="med"/>
            <a:tailEnd type="triangle" w="med" len="med"/>
          </a:ln>
        </p:spPr>
      </p:cxnSp>
      <p:sp>
        <p:nvSpPr>
          <p:cNvPr id="323" name="Google Shape;323;p37"/>
          <p:cNvSpPr txBox="1"/>
          <p:nvPr/>
        </p:nvSpPr>
        <p:spPr>
          <a:xfrm>
            <a:off x="4414150" y="44825"/>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Detail Page</a:t>
            </a:r>
            <a:endParaRPr b="1" dirty="0">
              <a:latin typeface="Open Sans Medium"/>
              <a:ea typeface="Open Sans Medium"/>
              <a:cs typeface="Open Sans Medium"/>
              <a:sym typeface="Open Sans Medium"/>
            </a:endParaRPr>
          </a:p>
        </p:txBody>
      </p:sp>
      <p:pic>
        <p:nvPicPr>
          <p:cNvPr id="329" name="Google Shape;329;p38"/>
          <p:cNvPicPr preferRelativeResize="0"/>
          <p:nvPr/>
        </p:nvPicPr>
        <p:blipFill>
          <a:blip r:embed="rId3">
            <a:alphaModFix/>
          </a:blip>
          <a:stretch>
            <a:fillRect/>
          </a:stretch>
        </p:blipFill>
        <p:spPr>
          <a:xfrm>
            <a:off x="828900" y="1180875"/>
            <a:ext cx="2214532" cy="3820975"/>
          </a:xfrm>
          <a:prstGeom prst="rect">
            <a:avLst/>
          </a:prstGeom>
          <a:noFill/>
          <a:ln>
            <a:noFill/>
          </a:ln>
        </p:spPr>
      </p:pic>
      <p:pic>
        <p:nvPicPr>
          <p:cNvPr id="330" name="Google Shape;330;p38"/>
          <p:cNvPicPr preferRelativeResize="0"/>
          <p:nvPr/>
        </p:nvPicPr>
        <p:blipFill>
          <a:blip r:embed="rId4">
            <a:alphaModFix/>
          </a:blip>
          <a:stretch>
            <a:fillRect/>
          </a:stretch>
        </p:blipFill>
        <p:spPr>
          <a:xfrm>
            <a:off x="3195832" y="1170125"/>
            <a:ext cx="2204766" cy="3820972"/>
          </a:xfrm>
          <a:prstGeom prst="rect">
            <a:avLst/>
          </a:prstGeom>
          <a:noFill/>
          <a:ln>
            <a:noFill/>
          </a:ln>
        </p:spPr>
      </p:pic>
      <p:sp>
        <p:nvSpPr>
          <p:cNvPr id="331" name="Google Shape;331;p38"/>
          <p:cNvSpPr txBox="1"/>
          <p:nvPr/>
        </p:nvSpPr>
        <p:spPr>
          <a:xfrm>
            <a:off x="5716250" y="1105700"/>
            <a:ext cx="3172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Implement Detail page UI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Descriptions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Stamp</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Proof Shoots</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Implementation</a:t>
            </a:r>
            <a:endParaRPr>
              <a:latin typeface="Open Sans Medium"/>
              <a:ea typeface="Open Sans Medium"/>
              <a:cs typeface="Open Sans Medium"/>
              <a:sym typeface="Open Sans Medium"/>
            </a:endParaRPr>
          </a:p>
        </p:txBody>
      </p:sp>
      <p:sp>
        <p:nvSpPr>
          <p:cNvPr id="337" name="Google Shape;337;p39"/>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3</a:t>
            </a:r>
            <a:endParaRPr>
              <a:latin typeface="Open Sans Medium"/>
              <a:ea typeface="Open Sans Medium"/>
              <a:cs typeface="Open Sans Medium"/>
              <a:sym typeface="Open Sans Medium"/>
            </a:endParaRPr>
          </a:p>
        </p:txBody>
      </p:sp>
      <p:sp>
        <p:nvSpPr>
          <p:cNvPr id="338" name="Google Shape;338;p39"/>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Back-end</a:t>
            </a:r>
            <a:endParaRPr>
              <a:latin typeface="Open Sans"/>
              <a:ea typeface="Open Sans"/>
              <a:cs typeface="Open Sans"/>
              <a:sym typeface="Open Sans"/>
            </a:endParaRPr>
          </a:p>
        </p:txBody>
      </p:sp>
      <p:sp>
        <p:nvSpPr>
          <p:cNvPr id="339" name="Google Shape;339;p39"/>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40" name="Google Shape;340;p39"/>
          <p:cNvGrpSpPr/>
          <p:nvPr/>
        </p:nvGrpSpPr>
        <p:grpSpPr>
          <a:xfrm>
            <a:off x="7101780" y="-389670"/>
            <a:ext cx="2039995" cy="5533170"/>
            <a:chOff x="7101780" y="-389670"/>
            <a:chExt cx="2039995" cy="5533170"/>
          </a:xfrm>
        </p:grpSpPr>
        <p:sp>
          <p:nvSpPr>
            <p:cNvPr id="341" name="Google Shape;341;p39"/>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42" name="Google Shape;342;p39"/>
            <p:cNvGrpSpPr/>
            <p:nvPr/>
          </p:nvGrpSpPr>
          <p:grpSpPr>
            <a:xfrm>
              <a:off x="7101780" y="-389670"/>
              <a:ext cx="1697700" cy="4432589"/>
              <a:chOff x="6901755" y="-389670"/>
              <a:chExt cx="1697700" cy="4432589"/>
            </a:xfrm>
          </p:grpSpPr>
          <p:sp>
            <p:nvSpPr>
              <p:cNvPr id="343" name="Google Shape;343;p39"/>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44" name="Google Shape;344;p39"/>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45" name="Google Shape;345;p39"/>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for initial contents in Main Page</a:t>
            </a:r>
            <a:endParaRPr b="1" dirty="0">
              <a:latin typeface="Open Sans"/>
              <a:ea typeface="Open Sans"/>
              <a:cs typeface="Open Sans"/>
              <a:sym typeface="Open Sans"/>
            </a:endParaRPr>
          </a:p>
        </p:txBody>
      </p:sp>
      <p:pic>
        <p:nvPicPr>
          <p:cNvPr id="368" name="Google Shape;368;p41"/>
          <p:cNvPicPr preferRelativeResize="0"/>
          <p:nvPr/>
        </p:nvPicPr>
        <p:blipFill rotWithShape="1">
          <a:blip r:embed="rId3">
            <a:alphaModFix/>
          </a:blip>
          <a:srcRect t="18418" b="42878"/>
          <a:stretch/>
        </p:blipFill>
        <p:spPr>
          <a:xfrm>
            <a:off x="1041025" y="1183324"/>
            <a:ext cx="2033175" cy="3662648"/>
          </a:xfrm>
          <a:prstGeom prst="rect">
            <a:avLst/>
          </a:prstGeom>
          <a:noFill/>
          <a:ln>
            <a:noFill/>
          </a:ln>
        </p:spPr>
      </p:pic>
      <p:cxnSp>
        <p:nvCxnSpPr>
          <p:cNvPr id="369" name="Google Shape;369;p41"/>
          <p:cNvCxnSpPr>
            <a:stCxn id="370" idx="1"/>
          </p:cNvCxnSpPr>
          <p:nvPr/>
        </p:nvCxnSpPr>
        <p:spPr>
          <a:xfrm rot="10800000">
            <a:off x="2953200" y="1779125"/>
            <a:ext cx="1167000" cy="844500"/>
          </a:xfrm>
          <a:prstGeom prst="straightConnector1">
            <a:avLst/>
          </a:prstGeom>
          <a:noFill/>
          <a:ln w="38100" cap="flat" cmpd="sng">
            <a:solidFill>
              <a:schemeClr val="dk1"/>
            </a:solidFill>
            <a:prstDash val="solid"/>
            <a:round/>
            <a:headEnd type="none" w="med" len="med"/>
            <a:tailEnd type="triangle" w="med" len="med"/>
          </a:ln>
        </p:spPr>
      </p:cxnSp>
      <p:cxnSp>
        <p:nvCxnSpPr>
          <p:cNvPr id="371" name="Google Shape;371;p41"/>
          <p:cNvCxnSpPr>
            <a:stCxn id="370" idx="1"/>
          </p:cNvCxnSpPr>
          <p:nvPr/>
        </p:nvCxnSpPr>
        <p:spPr>
          <a:xfrm rot="10800000">
            <a:off x="2953200" y="2535125"/>
            <a:ext cx="1167000" cy="88500"/>
          </a:xfrm>
          <a:prstGeom prst="straightConnector1">
            <a:avLst/>
          </a:prstGeom>
          <a:noFill/>
          <a:ln w="38100" cap="flat" cmpd="sng">
            <a:solidFill>
              <a:schemeClr val="dk1"/>
            </a:solidFill>
            <a:prstDash val="solid"/>
            <a:round/>
            <a:headEnd type="none" w="med" len="med"/>
            <a:tailEnd type="triangle" w="med" len="med"/>
          </a:ln>
        </p:spPr>
      </p:cxnSp>
      <p:sp>
        <p:nvSpPr>
          <p:cNvPr id="372" name="Google Shape;372;p41"/>
          <p:cNvSpPr txBox="1"/>
          <p:nvPr/>
        </p:nvSpPr>
        <p:spPr>
          <a:xfrm>
            <a:off x="5874000" y="4380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/content/initial</a:t>
            </a:r>
            <a:endParaRPr sz="2200">
              <a:solidFill>
                <a:schemeClr val="dk1"/>
              </a:solidFill>
              <a:latin typeface="Open Sans SemiBold"/>
              <a:ea typeface="Open Sans SemiBold"/>
              <a:cs typeface="Open Sans SemiBold"/>
              <a:sym typeface="Open Sans SemiBold"/>
            </a:endParaRPr>
          </a:p>
        </p:txBody>
      </p:sp>
      <p:cxnSp>
        <p:nvCxnSpPr>
          <p:cNvPr id="373" name="Google Shape;373;p41"/>
          <p:cNvCxnSpPr>
            <a:stCxn id="370" idx="1"/>
          </p:cNvCxnSpPr>
          <p:nvPr/>
        </p:nvCxnSpPr>
        <p:spPr>
          <a:xfrm flipH="1">
            <a:off x="2863800" y="2623625"/>
            <a:ext cx="1256400" cy="1001100"/>
          </a:xfrm>
          <a:prstGeom prst="straightConnector1">
            <a:avLst/>
          </a:prstGeom>
          <a:noFill/>
          <a:ln w="38100" cap="flat" cmpd="sng">
            <a:solidFill>
              <a:schemeClr val="dk1"/>
            </a:solidFill>
            <a:prstDash val="solid"/>
            <a:round/>
            <a:headEnd type="none" w="med" len="med"/>
            <a:tailEnd type="triangle" w="med" len="med"/>
          </a:ln>
        </p:spPr>
      </p:cxnSp>
      <p:cxnSp>
        <p:nvCxnSpPr>
          <p:cNvPr id="374" name="Google Shape;374;p41"/>
          <p:cNvCxnSpPr>
            <a:stCxn id="370" idx="1"/>
          </p:cNvCxnSpPr>
          <p:nvPr/>
        </p:nvCxnSpPr>
        <p:spPr>
          <a:xfrm flipH="1">
            <a:off x="2863800" y="2623625"/>
            <a:ext cx="1256400" cy="1757100"/>
          </a:xfrm>
          <a:prstGeom prst="straightConnector1">
            <a:avLst/>
          </a:prstGeom>
          <a:noFill/>
          <a:ln w="38100" cap="flat" cmpd="sng">
            <a:solidFill>
              <a:schemeClr val="dk1"/>
            </a:solidFill>
            <a:prstDash val="solid"/>
            <a:round/>
            <a:headEnd type="none" w="med" len="med"/>
            <a:tailEnd type="triangle" w="med" len="med"/>
          </a:ln>
        </p:spPr>
      </p:cxnSp>
      <p:sp>
        <p:nvSpPr>
          <p:cNvPr id="370" name="Google Shape;370;p41"/>
          <p:cNvSpPr txBox="1"/>
          <p:nvPr/>
        </p:nvSpPr>
        <p:spPr>
          <a:xfrm>
            <a:off x="4120200" y="2192675"/>
            <a:ext cx="34596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Random two contents </a:t>
            </a:r>
            <a:endParaRPr sz="2200">
              <a:solidFill>
                <a:schemeClr val="dk1"/>
              </a:solidFill>
              <a:latin typeface="Open Sans SemiBold"/>
              <a:ea typeface="Open Sans SemiBold"/>
              <a:cs typeface="Open Sans SemiBold"/>
              <a:sym typeface="Open Sans SemiBold"/>
            </a:endParaRPr>
          </a:p>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per each category</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2"/>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for initial contents in Main Page</a:t>
            </a:r>
            <a:endParaRPr b="1" dirty="0">
              <a:latin typeface="Open Sans"/>
              <a:ea typeface="Open Sans"/>
              <a:cs typeface="Open Sans"/>
              <a:sym typeface="Open Sans"/>
            </a:endParaRPr>
          </a:p>
        </p:txBody>
      </p:sp>
      <p:pic>
        <p:nvPicPr>
          <p:cNvPr id="380" name="Google Shape;380;p42"/>
          <p:cNvPicPr preferRelativeResize="0"/>
          <p:nvPr/>
        </p:nvPicPr>
        <p:blipFill>
          <a:blip r:embed="rId3">
            <a:alphaModFix/>
          </a:blip>
          <a:stretch>
            <a:fillRect/>
          </a:stretch>
        </p:blipFill>
        <p:spPr>
          <a:xfrm>
            <a:off x="152400" y="1139850"/>
            <a:ext cx="8839198" cy="1366886"/>
          </a:xfrm>
          <a:prstGeom prst="rect">
            <a:avLst/>
          </a:prstGeom>
          <a:noFill/>
          <a:ln>
            <a:noFill/>
          </a:ln>
        </p:spPr>
      </p:pic>
      <p:sp>
        <p:nvSpPr>
          <p:cNvPr id="381" name="Google Shape;381;p42"/>
          <p:cNvSpPr txBox="1"/>
          <p:nvPr/>
        </p:nvSpPr>
        <p:spPr>
          <a:xfrm>
            <a:off x="824250" y="2948625"/>
            <a:ext cx="49410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SELECT c</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FROM Content c</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WHERE c.category = :category</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ORDER BY RAND()</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3"/>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for total contents in Main Page</a:t>
            </a:r>
            <a:endParaRPr b="1" dirty="0">
              <a:latin typeface="Open Sans"/>
              <a:ea typeface="Open Sans"/>
              <a:cs typeface="Open Sans"/>
              <a:sym typeface="Open Sans"/>
            </a:endParaRPr>
          </a:p>
        </p:txBody>
      </p:sp>
      <p:pic>
        <p:nvPicPr>
          <p:cNvPr id="387" name="Google Shape;387;p43"/>
          <p:cNvPicPr preferRelativeResize="0"/>
          <p:nvPr/>
        </p:nvPicPr>
        <p:blipFill rotWithShape="1">
          <a:blip r:embed="rId3">
            <a:alphaModFix/>
          </a:blip>
          <a:srcRect t="18419" b="63304"/>
          <a:stretch/>
        </p:blipFill>
        <p:spPr>
          <a:xfrm>
            <a:off x="829325" y="1561300"/>
            <a:ext cx="3258850" cy="2772270"/>
          </a:xfrm>
          <a:prstGeom prst="rect">
            <a:avLst/>
          </a:prstGeom>
          <a:noFill/>
          <a:ln>
            <a:noFill/>
          </a:ln>
        </p:spPr>
      </p:pic>
      <p:sp>
        <p:nvSpPr>
          <p:cNvPr id="388" name="Google Shape;388;p43"/>
          <p:cNvSpPr txBox="1"/>
          <p:nvPr/>
        </p:nvSpPr>
        <p:spPr>
          <a:xfrm>
            <a:off x="4286500" y="1101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Total contents by category</a:t>
            </a:r>
            <a:endParaRPr sz="2200">
              <a:solidFill>
                <a:schemeClr val="dk1"/>
              </a:solidFill>
              <a:latin typeface="Open Sans SemiBold"/>
              <a:ea typeface="Open Sans SemiBold"/>
              <a:cs typeface="Open Sans SemiBold"/>
              <a:sym typeface="Open Sans SemiBold"/>
            </a:endParaRPr>
          </a:p>
        </p:txBody>
      </p:sp>
      <p:cxnSp>
        <p:nvCxnSpPr>
          <p:cNvPr id="389" name="Google Shape;389;p43"/>
          <p:cNvCxnSpPr>
            <a:stCxn id="388" idx="1"/>
          </p:cNvCxnSpPr>
          <p:nvPr/>
        </p:nvCxnSpPr>
        <p:spPr>
          <a:xfrm flipH="1">
            <a:off x="3633700" y="1363325"/>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390" name="Google Shape;390;p43"/>
          <p:cNvSpPr txBox="1"/>
          <p:nvPr/>
        </p:nvSpPr>
        <p:spPr>
          <a:xfrm>
            <a:off x="5555900" y="4461650"/>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/content?category=</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to search contents in Main Page</a:t>
            </a:r>
            <a:endParaRPr b="1" dirty="0">
              <a:latin typeface="Open Sans"/>
              <a:ea typeface="Open Sans"/>
              <a:cs typeface="Open Sans"/>
              <a:sym typeface="Open Sans"/>
            </a:endParaRPr>
          </a:p>
        </p:txBody>
      </p:sp>
      <p:sp>
        <p:nvSpPr>
          <p:cNvPr id="396" name="Google Shape;396;p44"/>
          <p:cNvSpPr txBox="1"/>
          <p:nvPr/>
        </p:nvSpPr>
        <p:spPr>
          <a:xfrm>
            <a:off x="4286500" y="1101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Contents by keyword in title</a:t>
            </a:r>
            <a:endParaRPr sz="2200">
              <a:solidFill>
                <a:schemeClr val="dk1"/>
              </a:solidFill>
              <a:latin typeface="Open Sans SemiBold"/>
              <a:ea typeface="Open Sans SemiBold"/>
              <a:cs typeface="Open Sans SemiBold"/>
              <a:sym typeface="Open Sans SemiBold"/>
            </a:endParaRPr>
          </a:p>
        </p:txBody>
      </p:sp>
      <p:pic>
        <p:nvPicPr>
          <p:cNvPr id="397" name="Google Shape;397;p44"/>
          <p:cNvPicPr preferRelativeResize="0"/>
          <p:nvPr/>
        </p:nvPicPr>
        <p:blipFill rotWithShape="1">
          <a:blip r:embed="rId3">
            <a:alphaModFix/>
          </a:blip>
          <a:srcRect t="16008" b="62767"/>
          <a:stretch/>
        </p:blipFill>
        <p:spPr>
          <a:xfrm>
            <a:off x="720000" y="1245850"/>
            <a:ext cx="2684400" cy="2651802"/>
          </a:xfrm>
          <a:prstGeom prst="rect">
            <a:avLst/>
          </a:prstGeom>
          <a:noFill/>
          <a:ln>
            <a:noFill/>
          </a:ln>
        </p:spPr>
      </p:pic>
      <p:cxnSp>
        <p:nvCxnSpPr>
          <p:cNvPr id="398" name="Google Shape;398;p44"/>
          <p:cNvCxnSpPr/>
          <p:nvPr/>
        </p:nvCxnSpPr>
        <p:spPr>
          <a:xfrm flipH="1">
            <a:off x="2983600" y="1336925"/>
            <a:ext cx="1302900" cy="52800"/>
          </a:xfrm>
          <a:prstGeom prst="straightConnector1">
            <a:avLst/>
          </a:prstGeom>
          <a:noFill/>
          <a:ln w="38100" cap="flat" cmpd="sng">
            <a:solidFill>
              <a:schemeClr val="dk1"/>
            </a:solidFill>
            <a:prstDash val="solid"/>
            <a:round/>
            <a:headEnd type="none" w="med" len="med"/>
            <a:tailEnd type="triangle" w="med" len="med"/>
          </a:ln>
        </p:spPr>
      </p:cxnSp>
      <p:sp>
        <p:nvSpPr>
          <p:cNvPr id="399" name="Google Shape;399;p44"/>
          <p:cNvSpPr txBox="1"/>
          <p:nvPr/>
        </p:nvSpPr>
        <p:spPr>
          <a:xfrm>
            <a:off x="5525675" y="45372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/content?keyword=</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title" idx="5"/>
          </p:nvPr>
        </p:nvSpPr>
        <p:spPr>
          <a:xfrm>
            <a:off x="812900" y="13097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01</a:t>
            </a:r>
            <a:endParaRPr>
              <a:latin typeface="Open Sans SemiBold"/>
              <a:ea typeface="Open Sans SemiBold"/>
              <a:cs typeface="Open Sans SemiBold"/>
              <a:sym typeface="Open Sans SemiBold"/>
            </a:endParaRPr>
          </a:p>
        </p:txBody>
      </p:sp>
      <p:sp>
        <p:nvSpPr>
          <p:cNvPr id="192" name="Google Shape;19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Table of contents</a:t>
            </a:r>
            <a:endParaRPr sz="3000">
              <a:latin typeface="Open Sans ExtraBold"/>
              <a:ea typeface="Open Sans ExtraBold"/>
              <a:cs typeface="Open Sans ExtraBold"/>
              <a:sym typeface="Open Sans ExtraBold"/>
            </a:endParaRPr>
          </a:p>
        </p:txBody>
      </p:sp>
      <p:sp>
        <p:nvSpPr>
          <p:cNvPr id="193" name="Google Shape;193;p26"/>
          <p:cNvSpPr txBox="1">
            <a:spLocks noGrp="1"/>
          </p:cNvSpPr>
          <p:nvPr>
            <p:ph type="subTitle" idx="1"/>
          </p:nvPr>
        </p:nvSpPr>
        <p:spPr>
          <a:xfrm>
            <a:off x="1632150" y="136749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Schedule</a:t>
            </a:r>
            <a:endParaRPr sz="2200">
              <a:latin typeface="Open Sans SemiBold"/>
              <a:ea typeface="Open Sans SemiBold"/>
              <a:cs typeface="Open Sans SemiBold"/>
              <a:sym typeface="Open Sans SemiBold"/>
            </a:endParaRPr>
          </a:p>
        </p:txBody>
      </p:sp>
      <p:sp>
        <p:nvSpPr>
          <p:cNvPr id="194" name="Google Shape;194;p26"/>
          <p:cNvSpPr txBox="1">
            <a:spLocks noGrp="1"/>
          </p:cNvSpPr>
          <p:nvPr>
            <p:ph type="title" idx="6"/>
          </p:nvPr>
        </p:nvSpPr>
        <p:spPr>
          <a:xfrm>
            <a:off x="812900" y="30971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03</a:t>
            </a:r>
            <a:endParaRPr>
              <a:latin typeface="Open Sans SemiBold"/>
              <a:ea typeface="Open Sans SemiBold"/>
              <a:cs typeface="Open Sans SemiBold"/>
              <a:sym typeface="Open Sans SemiBold"/>
            </a:endParaRPr>
          </a:p>
        </p:txBody>
      </p:sp>
      <p:sp>
        <p:nvSpPr>
          <p:cNvPr id="195" name="Google Shape;195;p26"/>
          <p:cNvSpPr txBox="1">
            <a:spLocks noGrp="1"/>
          </p:cNvSpPr>
          <p:nvPr>
            <p:ph type="title" idx="7"/>
          </p:nvPr>
        </p:nvSpPr>
        <p:spPr>
          <a:xfrm>
            <a:off x="812900" y="22034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02</a:t>
            </a:r>
            <a:endParaRPr>
              <a:latin typeface="Open Sans SemiBold"/>
              <a:ea typeface="Open Sans SemiBold"/>
              <a:cs typeface="Open Sans SemiBold"/>
              <a:sym typeface="Open Sans SemiBold"/>
            </a:endParaRPr>
          </a:p>
        </p:txBody>
      </p:sp>
      <p:sp>
        <p:nvSpPr>
          <p:cNvPr id="196" name="Google Shape;196;p26"/>
          <p:cNvSpPr txBox="1">
            <a:spLocks noGrp="1"/>
          </p:cNvSpPr>
          <p:nvPr>
            <p:ph type="title" idx="8"/>
          </p:nvPr>
        </p:nvSpPr>
        <p:spPr>
          <a:xfrm>
            <a:off x="812900" y="39908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04</a:t>
            </a:r>
            <a:endParaRPr>
              <a:latin typeface="Open Sans SemiBold"/>
              <a:ea typeface="Open Sans SemiBold"/>
              <a:cs typeface="Open Sans SemiBold"/>
              <a:sym typeface="Open Sans SemiBold"/>
            </a:endParaRPr>
          </a:p>
        </p:txBody>
      </p:sp>
      <p:sp>
        <p:nvSpPr>
          <p:cNvPr id="197" name="Google Shape;197;p26"/>
          <p:cNvSpPr txBox="1">
            <a:spLocks noGrp="1"/>
          </p:cNvSpPr>
          <p:nvPr>
            <p:ph type="subTitle" idx="1"/>
          </p:nvPr>
        </p:nvSpPr>
        <p:spPr>
          <a:xfrm>
            <a:off x="1632150" y="226984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Implementation - Frontend</a:t>
            </a:r>
            <a:endParaRPr sz="2200">
              <a:latin typeface="Open Sans SemiBold"/>
              <a:ea typeface="Open Sans SemiBold"/>
              <a:cs typeface="Open Sans SemiBold"/>
              <a:sym typeface="Open Sans SemiBold"/>
            </a:endParaRPr>
          </a:p>
        </p:txBody>
      </p:sp>
      <p:sp>
        <p:nvSpPr>
          <p:cNvPr id="198" name="Google Shape;198;p26"/>
          <p:cNvSpPr txBox="1">
            <a:spLocks noGrp="1"/>
          </p:cNvSpPr>
          <p:nvPr>
            <p:ph type="subTitle" idx="1"/>
          </p:nvPr>
        </p:nvSpPr>
        <p:spPr>
          <a:xfrm>
            <a:off x="1632150" y="317219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Implementation - Backend</a:t>
            </a:r>
            <a:endParaRPr sz="2200">
              <a:latin typeface="Open Sans SemiBold"/>
              <a:ea typeface="Open Sans SemiBold"/>
              <a:cs typeface="Open Sans SemiBold"/>
              <a:sym typeface="Open Sans SemiBold"/>
            </a:endParaRPr>
          </a:p>
        </p:txBody>
      </p:sp>
      <p:sp>
        <p:nvSpPr>
          <p:cNvPr id="199" name="Google Shape;199;p26"/>
          <p:cNvSpPr txBox="1">
            <a:spLocks noGrp="1"/>
          </p:cNvSpPr>
          <p:nvPr>
            <p:ph type="subTitle" idx="1"/>
          </p:nvPr>
        </p:nvSpPr>
        <p:spPr>
          <a:xfrm>
            <a:off x="1632150" y="405724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Plans</a:t>
            </a:r>
            <a:endParaRPr sz="2200">
              <a:latin typeface="Open Sans SemiBold"/>
              <a:ea typeface="Open Sans SemiBold"/>
              <a:cs typeface="Open Sans SemiBold"/>
              <a:sym typeface="Open Sa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45"/>
          <p:cNvPicPr preferRelativeResize="0"/>
          <p:nvPr/>
        </p:nvPicPr>
        <p:blipFill>
          <a:blip r:embed="rId3">
            <a:alphaModFix/>
          </a:blip>
          <a:stretch>
            <a:fillRect/>
          </a:stretch>
        </p:blipFill>
        <p:spPr>
          <a:xfrm>
            <a:off x="152400" y="515275"/>
            <a:ext cx="8839200" cy="1836615"/>
          </a:xfrm>
          <a:prstGeom prst="rect">
            <a:avLst/>
          </a:prstGeom>
          <a:noFill/>
          <a:ln>
            <a:noFill/>
          </a:ln>
        </p:spPr>
      </p:pic>
      <p:sp>
        <p:nvSpPr>
          <p:cNvPr id="405" name="Google Shape;405;p45"/>
          <p:cNvSpPr txBox="1"/>
          <p:nvPr/>
        </p:nvSpPr>
        <p:spPr>
          <a:xfrm>
            <a:off x="824400" y="2571750"/>
            <a:ext cx="8167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No method implementation required.</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6"/>
          <p:cNvSpPr txBox="1"/>
          <p:nvPr/>
        </p:nvSpPr>
        <p:spPr>
          <a:xfrm>
            <a:off x="711775" y="3719675"/>
            <a:ext cx="8167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JPA automatically generates query based on method name</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a:solidFill>
                <a:schemeClr val="dk1"/>
              </a:solidFill>
              <a:latin typeface="Open Sans SemiBold"/>
              <a:ea typeface="Open Sans SemiBold"/>
              <a:cs typeface="Open Sans SemiBold"/>
              <a:sym typeface="Open Sans SemiBold"/>
            </a:endParaRPr>
          </a:p>
        </p:txBody>
      </p:sp>
      <p:pic>
        <p:nvPicPr>
          <p:cNvPr id="411" name="Google Shape;411;p46"/>
          <p:cNvPicPr preferRelativeResize="0"/>
          <p:nvPr/>
        </p:nvPicPr>
        <p:blipFill>
          <a:blip r:embed="rId3">
            <a:alphaModFix/>
          </a:blip>
          <a:stretch>
            <a:fillRect/>
          </a:stretch>
        </p:blipFill>
        <p:spPr>
          <a:xfrm>
            <a:off x="999050" y="486338"/>
            <a:ext cx="2793023" cy="305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p:nvPr/>
        </p:nvSpPr>
        <p:spPr>
          <a:xfrm>
            <a:off x="848025" y="1899725"/>
            <a:ext cx="4000800" cy="634800"/>
          </a:xfrm>
          <a:prstGeom prst="roundRect">
            <a:avLst>
              <a:gd name="adj" fmla="val 16667"/>
            </a:avLst>
          </a:prstGeom>
          <a:solidFill>
            <a:schemeClr val="l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Controller</a:t>
            </a:r>
            <a:endParaRPr sz="2000">
              <a:solidFill>
                <a:schemeClr val="lt1"/>
              </a:solidFill>
              <a:latin typeface="Open Sans SemiBold"/>
              <a:ea typeface="Open Sans SemiBold"/>
              <a:cs typeface="Open Sans SemiBold"/>
              <a:sym typeface="Open Sans SemiBold"/>
            </a:endParaRPr>
          </a:p>
        </p:txBody>
      </p:sp>
      <p:sp>
        <p:nvSpPr>
          <p:cNvPr id="417" name="Google Shape;417;p47"/>
          <p:cNvSpPr/>
          <p:nvPr/>
        </p:nvSpPr>
        <p:spPr>
          <a:xfrm>
            <a:off x="848025" y="2618668"/>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Service</a:t>
            </a:r>
            <a:endParaRPr sz="2000">
              <a:solidFill>
                <a:schemeClr val="lt1"/>
              </a:solidFill>
              <a:latin typeface="Open Sans SemiBold"/>
              <a:ea typeface="Open Sans SemiBold"/>
              <a:cs typeface="Open Sans SemiBold"/>
              <a:sym typeface="Open Sans SemiBold"/>
            </a:endParaRPr>
          </a:p>
        </p:txBody>
      </p:sp>
      <p:sp>
        <p:nvSpPr>
          <p:cNvPr id="418" name="Google Shape;418;p47"/>
          <p:cNvSpPr/>
          <p:nvPr/>
        </p:nvSpPr>
        <p:spPr>
          <a:xfrm>
            <a:off x="848014" y="3337632"/>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Repository</a:t>
            </a:r>
            <a:endParaRPr sz="2000">
              <a:solidFill>
                <a:schemeClr val="lt1"/>
              </a:solidFill>
              <a:latin typeface="Open Sans SemiBold"/>
              <a:ea typeface="Open Sans SemiBold"/>
              <a:cs typeface="Open Sans SemiBold"/>
              <a:sym typeface="Open Sans SemiBold"/>
            </a:endParaRPr>
          </a:p>
        </p:txBody>
      </p:sp>
      <p:sp>
        <p:nvSpPr>
          <p:cNvPr id="419" name="Google Shape;419;p47"/>
          <p:cNvSpPr/>
          <p:nvPr/>
        </p:nvSpPr>
        <p:spPr>
          <a:xfrm>
            <a:off x="848014" y="4056582"/>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Database</a:t>
            </a:r>
            <a:endParaRPr sz="2000">
              <a:solidFill>
                <a:schemeClr val="lt1"/>
              </a:solidFill>
              <a:latin typeface="Open Sans SemiBold"/>
              <a:ea typeface="Open Sans SemiBold"/>
              <a:cs typeface="Open Sans SemiBold"/>
              <a:sym typeface="Open Sans SemiBold"/>
            </a:endParaRPr>
          </a:p>
        </p:txBody>
      </p:sp>
      <p:sp>
        <p:nvSpPr>
          <p:cNvPr id="420" name="Google Shape;420;p47"/>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Trial and Error: Unauthorized Request</a:t>
            </a:r>
            <a:endParaRPr b="1" dirty="0">
              <a:latin typeface="Open Sans"/>
              <a:ea typeface="Open Sans"/>
              <a:cs typeface="Open Sans"/>
              <a:sym typeface="Open Sans"/>
            </a:endParaRPr>
          </a:p>
        </p:txBody>
      </p:sp>
      <p:cxnSp>
        <p:nvCxnSpPr>
          <p:cNvPr id="421" name="Google Shape;421;p47"/>
          <p:cNvCxnSpPr/>
          <p:nvPr/>
        </p:nvCxnSpPr>
        <p:spPr>
          <a:xfrm flipH="1">
            <a:off x="4072150" y="1654825"/>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422" name="Google Shape;422;p47"/>
          <p:cNvSpPr txBox="1"/>
          <p:nvPr/>
        </p:nvSpPr>
        <p:spPr>
          <a:xfrm>
            <a:off x="4848825" y="1302500"/>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Unit test for Controller</a:t>
            </a:r>
            <a:endParaRPr sz="2200">
              <a:solidFill>
                <a:schemeClr val="dk1"/>
              </a:solidFill>
              <a:latin typeface="Open Sans SemiBold"/>
              <a:ea typeface="Open Sans SemiBold"/>
              <a:cs typeface="Open Sans SemiBold"/>
              <a:sym typeface="Open Sans SemiBold"/>
            </a:endParaRPr>
          </a:p>
        </p:txBody>
      </p:sp>
      <p:cxnSp>
        <p:nvCxnSpPr>
          <p:cNvPr id="423" name="Google Shape;423;p47"/>
          <p:cNvCxnSpPr/>
          <p:nvPr/>
        </p:nvCxnSpPr>
        <p:spPr>
          <a:xfrm flipH="1">
            <a:off x="4572000" y="2608550"/>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424" name="Google Shape;424;p47"/>
          <p:cNvSpPr txBox="1"/>
          <p:nvPr/>
        </p:nvSpPr>
        <p:spPr>
          <a:xfrm>
            <a:off x="5224800" y="219577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Add mock(fake object)</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48"/>
          <p:cNvPicPr preferRelativeResize="0"/>
          <p:nvPr/>
        </p:nvPicPr>
        <p:blipFill>
          <a:blip r:embed="rId3">
            <a:alphaModFix/>
          </a:blip>
          <a:stretch>
            <a:fillRect/>
          </a:stretch>
        </p:blipFill>
        <p:spPr>
          <a:xfrm>
            <a:off x="152400" y="1018925"/>
            <a:ext cx="8839201" cy="1758437"/>
          </a:xfrm>
          <a:prstGeom prst="rect">
            <a:avLst/>
          </a:prstGeom>
          <a:noFill/>
          <a:ln>
            <a:noFill/>
          </a:ln>
        </p:spPr>
      </p:pic>
      <p:sp>
        <p:nvSpPr>
          <p:cNvPr id="430" name="Google Shape;430;p48"/>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Trial and Error: Unauthorized Request</a:t>
            </a:r>
            <a:endParaRPr b="1" dirty="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0"/>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Trial and Error: Unauthorized Request</a:t>
            </a:r>
            <a:endParaRPr b="1">
              <a:latin typeface="Open Sans"/>
              <a:ea typeface="Open Sans"/>
              <a:cs typeface="Open Sans"/>
              <a:sym typeface="Open Sans"/>
            </a:endParaRPr>
          </a:p>
        </p:txBody>
      </p:sp>
      <p:sp>
        <p:nvSpPr>
          <p:cNvPr id="444" name="Google Shape;444;p50"/>
          <p:cNvSpPr txBox="1"/>
          <p:nvPr/>
        </p:nvSpPr>
        <p:spPr>
          <a:xfrm>
            <a:off x="842275" y="969875"/>
            <a:ext cx="69189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dirty="0">
                <a:solidFill>
                  <a:schemeClr val="dk1"/>
                </a:solidFill>
                <a:latin typeface="Open Sans SemiBold"/>
                <a:ea typeface="Open Sans SemiBold"/>
                <a:cs typeface="Open Sans SemiBold"/>
                <a:sym typeface="Open Sans SemiBold"/>
              </a:rPr>
              <a:t>@</a:t>
            </a:r>
            <a:r>
              <a:rPr lang="en" sz="2200" dirty="0" err="1">
                <a:solidFill>
                  <a:schemeClr val="dk1"/>
                </a:solidFill>
                <a:latin typeface="Open Sans SemiBold"/>
                <a:ea typeface="Open Sans SemiBold"/>
                <a:cs typeface="Open Sans SemiBold"/>
                <a:sym typeface="Open Sans SemiBold"/>
              </a:rPr>
              <a:t>WebMvcTest</a:t>
            </a:r>
            <a:r>
              <a:rPr lang="en" sz="2200" dirty="0">
                <a:solidFill>
                  <a:schemeClr val="dk1"/>
                </a:solidFill>
                <a:latin typeface="Open Sans SemiBold"/>
                <a:ea typeface="Open Sans SemiBold"/>
                <a:cs typeface="Open Sans SemiBold"/>
                <a:sym typeface="Open Sans SemiBold"/>
              </a:rPr>
              <a:t> auto-configure Spring Security</a:t>
            </a:r>
            <a:endParaRPr sz="2200" dirty="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dirty="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dirty="0">
                <a:solidFill>
                  <a:schemeClr val="dk1"/>
                </a:solidFill>
                <a:latin typeface="Open Sans SemiBold"/>
                <a:ea typeface="Open Sans SemiBold"/>
                <a:cs typeface="Open Sans SemiBold"/>
                <a:sym typeface="Open Sans SemiBold"/>
              </a:rPr>
              <a:t>Solution: @</a:t>
            </a:r>
            <a:r>
              <a:rPr lang="en" sz="2200" dirty="0" err="1">
                <a:solidFill>
                  <a:schemeClr val="dk1"/>
                </a:solidFill>
                <a:latin typeface="Open Sans SemiBold"/>
                <a:ea typeface="Open Sans SemiBold"/>
                <a:cs typeface="Open Sans SemiBold"/>
                <a:sym typeface="Open Sans SemiBold"/>
              </a:rPr>
              <a:t>WithMockUser</a:t>
            </a:r>
            <a:r>
              <a:rPr lang="en" sz="2200" dirty="0">
                <a:solidFill>
                  <a:schemeClr val="dk1"/>
                </a:solidFill>
                <a:latin typeface="Open Sans SemiBold"/>
                <a:ea typeface="Open Sans SemiBold"/>
                <a:cs typeface="Open Sans SemiBold"/>
                <a:sym typeface="Open Sans SemiBold"/>
              </a:rPr>
              <a:t> to be authorized</a:t>
            </a:r>
            <a:endParaRPr sz="2200" dirty="0">
              <a:solidFill>
                <a:schemeClr val="dk1"/>
              </a:solidFill>
              <a:latin typeface="Open Sans SemiBold"/>
              <a:ea typeface="Open Sans SemiBold"/>
              <a:cs typeface="Open Sans SemiBold"/>
              <a:sym typeface="Open Sans SemiBold"/>
            </a:endParaRPr>
          </a:p>
        </p:txBody>
      </p:sp>
      <p:pic>
        <p:nvPicPr>
          <p:cNvPr id="445" name="Google Shape;445;p50"/>
          <p:cNvPicPr preferRelativeResize="0"/>
          <p:nvPr/>
        </p:nvPicPr>
        <p:blipFill>
          <a:blip r:embed="rId3">
            <a:alphaModFix/>
          </a:blip>
          <a:stretch>
            <a:fillRect/>
          </a:stretch>
        </p:blipFill>
        <p:spPr>
          <a:xfrm>
            <a:off x="916613" y="2504300"/>
            <a:ext cx="7310781" cy="2426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51" name="Google Shape;451;p51"/>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Why? - </a:t>
            </a:r>
            <a:r>
              <a:rPr lang="en" sz="1800" b="1">
                <a:solidFill>
                  <a:srgbClr val="FF0000"/>
                </a:solidFill>
                <a:highlight>
                  <a:srgbClr val="F8F9FA"/>
                </a:highlight>
                <a:latin typeface="Open Sans"/>
                <a:ea typeface="Open Sans"/>
                <a:cs typeface="Open Sans"/>
                <a:sym typeface="Open Sans"/>
              </a:rPr>
              <a:t>Inefficiency of existing methods</a:t>
            </a:r>
            <a:endParaRPr b="1">
              <a:solidFill>
                <a:srgbClr val="FF0000"/>
              </a:solidFill>
              <a:latin typeface="Open Sans"/>
              <a:ea typeface="Open Sans"/>
              <a:cs typeface="Open Sans"/>
              <a:sym typeface="Open Sans"/>
            </a:endParaRPr>
          </a:p>
        </p:txBody>
      </p:sp>
      <p:sp>
        <p:nvSpPr>
          <p:cNvPr id="452" name="Google Shape;452;p51"/>
          <p:cNvSpPr txBox="1"/>
          <p:nvPr/>
        </p:nvSpPr>
        <p:spPr>
          <a:xfrm>
            <a:off x="5827650" y="2123350"/>
            <a:ext cx="2417100" cy="22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In Controller,</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Duplication of code</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Poor readability</a:t>
            </a:r>
            <a:endParaRPr>
              <a:solidFill>
                <a:schemeClr val="dk1"/>
              </a:solidFill>
              <a:latin typeface="Open Sans"/>
              <a:ea typeface="Open Sans"/>
              <a:cs typeface="Open Sans"/>
              <a:sym typeface="Open Sans"/>
            </a:endParaRPr>
          </a:p>
        </p:txBody>
      </p:sp>
      <p:pic>
        <p:nvPicPr>
          <p:cNvPr id="453" name="Google Shape;453;p51"/>
          <p:cNvPicPr preferRelativeResize="0"/>
          <p:nvPr/>
        </p:nvPicPr>
        <p:blipFill>
          <a:blip r:embed="rId3">
            <a:alphaModFix/>
          </a:blip>
          <a:stretch>
            <a:fillRect/>
          </a:stretch>
        </p:blipFill>
        <p:spPr>
          <a:xfrm>
            <a:off x="894675" y="2123350"/>
            <a:ext cx="4572000" cy="2285999"/>
          </a:xfrm>
          <a:prstGeom prst="rect">
            <a:avLst/>
          </a:prstGeom>
          <a:noFill/>
          <a:ln>
            <a:noFill/>
          </a:ln>
        </p:spPr>
      </p:pic>
      <p:sp>
        <p:nvSpPr>
          <p:cNvPr id="454" name="Google Shape;454;p51"/>
          <p:cNvSpPr/>
          <p:nvPr/>
        </p:nvSpPr>
        <p:spPr>
          <a:xfrm>
            <a:off x="1286625" y="3406375"/>
            <a:ext cx="4136100" cy="439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60" name="Google Shape;460;p52"/>
          <p:cNvSpPr txBox="1">
            <a:spLocks noGrp="1"/>
          </p:cNvSpPr>
          <p:nvPr>
            <p:ph type="subTitle" idx="4294967295"/>
          </p:nvPr>
        </p:nvSpPr>
        <p:spPr>
          <a:xfrm>
            <a:off x="894675" y="1284013"/>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Implementation - </a:t>
            </a:r>
            <a:r>
              <a:rPr lang="en" sz="1800" b="1">
                <a:solidFill>
                  <a:srgbClr val="FF0000"/>
                </a:solidFill>
                <a:latin typeface="Open Sans"/>
                <a:ea typeface="Open Sans"/>
                <a:cs typeface="Open Sans"/>
                <a:sym typeface="Open Sans"/>
              </a:rPr>
              <a:t>Custom Annotation</a:t>
            </a:r>
            <a:endParaRPr sz="1800" b="1">
              <a:solidFill>
                <a:srgbClr val="FF0000"/>
              </a:solidFill>
              <a:latin typeface="Open Sans"/>
              <a:ea typeface="Open Sans"/>
              <a:cs typeface="Open Sans"/>
              <a:sym typeface="Open Sans"/>
            </a:endParaRPr>
          </a:p>
        </p:txBody>
      </p:sp>
      <p:pic>
        <p:nvPicPr>
          <p:cNvPr id="461" name="Google Shape;461;p52"/>
          <p:cNvPicPr preferRelativeResize="0"/>
          <p:nvPr/>
        </p:nvPicPr>
        <p:blipFill>
          <a:blip r:embed="rId3">
            <a:alphaModFix/>
          </a:blip>
          <a:stretch>
            <a:fillRect/>
          </a:stretch>
        </p:blipFill>
        <p:spPr>
          <a:xfrm>
            <a:off x="894675" y="1989800"/>
            <a:ext cx="4572000" cy="2286000"/>
          </a:xfrm>
          <a:prstGeom prst="rect">
            <a:avLst/>
          </a:prstGeom>
          <a:noFill/>
          <a:ln>
            <a:noFill/>
          </a:ln>
        </p:spPr>
      </p:pic>
      <p:sp>
        <p:nvSpPr>
          <p:cNvPr id="462" name="Google Shape;462;p52"/>
          <p:cNvSpPr txBox="1"/>
          <p:nvPr/>
        </p:nvSpPr>
        <p:spPr>
          <a:xfrm>
            <a:off x="5827650" y="2047150"/>
            <a:ext cx="2417100" cy="2222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Applied to parameter</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Retained at runtime</a:t>
            </a:r>
            <a:endParaRPr>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68" name="Google Shape;468;p53"/>
          <p:cNvSpPr txBox="1">
            <a:spLocks noGrp="1"/>
          </p:cNvSpPr>
          <p:nvPr>
            <p:ph type="subTitle" idx="4294967295"/>
          </p:nvPr>
        </p:nvSpPr>
        <p:spPr>
          <a:xfrm>
            <a:off x="894675" y="12328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Implementation - </a:t>
            </a:r>
            <a:r>
              <a:rPr lang="en" sz="1800" b="1">
                <a:solidFill>
                  <a:srgbClr val="FF0000"/>
                </a:solidFill>
                <a:latin typeface="Open Sans"/>
                <a:ea typeface="Open Sans"/>
                <a:cs typeface="Open Sans"/>
                <a:sym typeface="Open Sans"/>
              </a:rPr>
              <a:t>AuthUserArgumentResolver</a:t>
            </a:r>
            <a:endParaRPr sz="1800" b="1">
              <a:solidFill>
                <a:srgbClr val="FF0000"/>
              </a:solidFill>
              <a:latin typeface="Open Sans"/>
              <a:ea typeface="Open Sans"/>
              <a:cs typeface="Open Sans"/>
              <a:sym typeface="Open Sans"/>
            </a:endParaRPr>
          </a:p>
        </p:txBody>
      </p:sp>
      <p:pic>
        <p:nvPicPr>
          <p:cNvPr id="469" name="Google Shape;469;p53"/>
          <p:cNvPicPr preferRelativeResize="0"/>
          <p:nvPr/>
        </p:nvPicPr>
        <p:blipFill>
          <a:blip r:embed="rId3">
            <a:alphaModFix/>
          </a:blip>
          <a:stretch>
            <a:fillRect/>
          </a:stretch>
        </p:blipFill>
        <p:spPr>
          <a:xfrm>
            <a:off x="894675" y="1994300"/>
            <a:ext cx="7315200" cy="1828800"/>
          </a:xfrm>
          <a:prstGeom prst="rect">
            <a:avLst/>
          </a:prstGeom>
          <a:noFill/>
          <a:ln>
            <a:noFill/>
          </a:ln>
        </p:spPr>
      </p:pic>
      <p:sp>
        <p:nvSpPr>
          <p:cNvPr id="470" name="Google Shape;470;p53"/>
          <p:cNvSpPr txBox="1"/>
          <p:nvPr/>
        </p:nvSpPr>
        <p:spPr>
          <a:xfrm>
            <a:off x="894825" y="4035325"/>
            <a:ext cx="7315200" cy="79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By this, the </a:t>
            </a:r>
            <a:r>
              <a:rPr lang="en">
                <a:solidFill>
                  <a:srgbClr val="188038"/>
                </a:solidFill>
                <a:latin typeface="Open Sans"/>
                <a:ea typeface="Open Sans"/>
                <a:cs typeface="Open Sans"/>
                <a:sym typeface="Open Sans"/>
              </a:rPr>
              <a:t>@AuthUser</a:t>
            </a:r>
            <a:r>
              <a:rPr lang="en">
                <a:latin typeface="Open Sans"/>
                <a:ea typeface="Open Sans"/>
                <a:cs typeface="Open Sans"/>
                <a:sym typeface="Open Sans"/>
              </a:rPr>
              <a:t> annotation is used to inject the current logged-in user information into the controller method parameter.</a:t>
            </a:r>
            <a:endParaRPr>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76" name="Google Shape;476;p54"/>
          <p:cNvSpPr txBox="1">
            <a:spLocks noGrp="1"/>
          </p:cNvSpPr>
          <p:nvPr>
            <p:ph type="subTitle" idx="4294967295"/>
          </p:nvPr>
        </p:nvSpPr>
        <p:spPr>
          <a:xfrm>
            <a:off x="894675" y="1190213"/>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Test</a:t>
            </a:r>
            <a:endParaRPr sz="1800" b="1">
              <a:latin typeface="Open Sans"/>
              <a:ea typeface="Open Sans"/>
              <a:cs typeface="Open Sans"/>
              <a:sym typeface="Open Sans"/>
            </a:endParaRPr>
          </a:p>
        </p:txBody>
      </p:sp>
      <p:pic>
        <p:nvPicPr>
          <p:cNvPr id="477" name="Google Shape;477;p54"/>
          <p:cNvPicPr preferRelativeResize="0"/>
          <p:nvPr/>
        </p:nvPicPr>
        <p:blipFill>
          <a:blip r:embed="rId3">
            <a:alphaModFix/>
          </a:blip>
          <a:stretch>
            <a:fillRect/>
          </a:stretch>
        </p:blipFill>
        <p:spPr>
          <a:xfrm>
            <a:off x="2286000" y="1954637"/>
            <a:ext cx="4572000" cy="2286000"/>
          </a:xfrm>
          <a:prstGeom prst="rect">
            <a:avLst/>
          </a:prstGeom>
          <a:noFill/>
          <a:ln>
            <a:noFill/>
          </a:ln>
        </p:spPr>
      </p:pic>
      <p:sp>
        <p:nvSpPr>
          <p:cNvPr id="478" name="Google Shape;478;p54"/>
          <p:cNvSpPr/>
          <p:nvPr/>
        </p:nvSpPr>
        <p:spPr>
          <a:xfrm>
            <a:off x="5183200" y="3103300"/>
            <a:ext cx="1340100" cy="24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84" name="Google Shape;484;p55"/>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Test - Postman result</a:t>
            </a:r>
            <a:endParaRPr sz="1800" b="1">
              <a:latin typeface="Open Sans"/>
              <a:ea typeface="Open Sans"/>
              <a:cs typeface="Open Sans"/>
              <a:sym typeface="Open Sans"/>
            </a:endParaRPr>
          </a:p>
        </p:txBody>
      </p:sp>
      <p:pic>
        <p:nvPicPr>
          <p:cNvPr id="485" name="Google Shape;485;p55"/>
          <p:cNvPicPr preferRelativeResize="0"/>
          <p:nvPr/>
        </p:nvPicPr>
        <p:blipFill>
          <a:blip r:embed="rId3">
            <a:alphaModFix/>
          </a:blip>
          <a:stretch>
            <a:fillRect/>
          </a:stretch>
        </p:blipFill>
        <p:spPr>
          <a:xfrm>
            <a:off x="1371600" y="1979350"/>
            <a:ext cx="6400799" cy="2743200"/>
          </a:xfrm>
          <a:prstGeom prst="rect">
            <a:avLst/>
          </a:prstGeom>
          <a:noFill/>
          <a:ln>
            <a:noFill/>
          </a:ln>
        </p:spPr>
      </p:pic>
      <p:sp>
        <p:nvSpPr>
          <p:cNvPr id="486" name="Google Shape;486;p55"/>
          <p:cNvSpPr/>
          <p:nvPr/>
        </p:nvSpPr>
        <p:spPr>
          <a:xfrm>
            <a:off x="1710375" y="4045550"/>
            <a:ext cx="3615300" cy="677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487" name="Google Shape;487;p55"/>
          <p:cNvSpPr/>
          <p:nvPr/>
        </p:nvSpPr>
        <p:spPr>
          <a:xfrm>
            <a:off x="4957100" y="2773588"/>
            <a:ext cx="1751400" cy="155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Schedule</a:t>
            </a:r>
            <a:endParaRPr>
              <a:latin typeface="Open Sans Medium"/>
              <a:ea typeface="Open Sans Medium"/>
              <a:cs typeface="Open Sans Medium"/>
              <a:sym typeface="Open Sans Medium"/>
            </a:endParaRPr>
          </a:p>
        </p:txBody>
      </p:sp>
      <p:sp>
        <p:nvSpPr>
          <p:cNvPr id="205" name="Google Shape;205;p27"/>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1</a:t>
            </a:r>
            <a:endParaRPr>
              <a:latin typeface="Open Sans Medium"/>
              <a:ea typeface="Open Sans Medium"/>
              <a:cs typeface="Open Sans Medium"/>
              <a:sym typeface="Open Sans Medium"/>
            </a:endParaRPr>
          </a:p>
        </p:txBody>
      </p:sp>
      <p:sp>
        <p:nvSpPr>
          <p:cNvPr id="206" name="Google Shape;206;p27"/>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This Week</a:t>
            </a:r>
            <a:endParaRPr>
              <a:latin typeface="Open Sans"/>
              <a:ea typeface="Open Sans"/>
              <a:cs typeface="Open Sans"/>
              <a:sym typeface="Open Sans"/>
            </a:endParaRPr>
          </a:p>
        </p:txBody>
      </p:sp>
      <p:sp>
        <p:nvSpPr>
          <p:cNvPr id="207" name="Google Shape;207;p27"/>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08" name="Google Shape;208;p27"/>
          <p:cNvGrpSpPr/>
          <p:nvPr/>
        </p:nvGrpSpPr>
        <p:grpSpPr>
          <a:xfrm>
            <a:off x="7101780" y="-389670"/>
            <a:ext cx="2039995" cy="5533170"/>
            <a:chOff x="7101780" y="-389670"/>
            <a:chExt cx="2039995" cy="5533170"/>
          </a:xfrm>
        </p:grpSpPr>
        <p:sp>
          <p:nvSpPr>
            <p:cNvPr id="209" name="Google Shape;209;p27"/>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10" name="Google Shape;210;p27"/>
            <p:cNvGrpSpPr/>
            <p:nvPr/>
          </p:nvGrpSpPr>
          <p:grpSpPr>
            <a:xfrm>
              <a:off x="7101780" y="-389670"/>
              <a:ext cx="1697700" cy="4432589"/>
              <a:chOff x="6901755" y="-389670"/>
              <a:chExt cx="1697700" cy="4432589"/>
            </a:xfrm>
          </p:grpSpPr>
          <p:sp>
            <p:nvSpPr>
              <p:cNvPr id="211" name="Google Shape;211;p27"/>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12" name="Google Shape;212;p27"/>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13" name="Google Shape;213;p27"/>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Buy Domain Address</a:t>
            </a:r>
            <a:endParaRPr b="1" dirty="0">
              <a:latin typeface="Open Sans Medium"/>
              <a:ea typeface="Open Sans Medium"/>
              <a:cs typeface="Open Sans Medium"/>
              <a:sym typeface="Open Sans Medium"/>
            </a:endParaRPr>
          </a:p>
        </p:txBody>
      </p:sp>
      <p:sp>
        <p:nvSpPr>
          <p:cNvPr id="493" name="Google Shape;493;p56"/>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hallyugo.com</a:t>
            </a:r>
            <a:endParaRPr sz="1800" b="1">
              <a:latin typeface="Open Sans"/>
              <a:ea typeface="Open Sans"/>
              <a:cs typeface="Open Sans"/>
              <a:sym typeface="Open Sans"/>
            </a:endParaRPr>
          </a:p>
        </p:txBody>
      </p:sp>
      <p:pic>
        <p:nvPicPr>
          <p:cNvPr id="494" name="Google Shape;494;p56"/>
          <p:cNvPicPr preferRelativeResize="0"/>
          <p:nvPr/>
        </p:nvPicPr>
        <p:blipFill>
          <a:blip r:embed="rId3">
            <a:alphaModFix/>
          </a:blip>
          <a:stretch>
            <a:fillRect/>
          </a:stretch>
        </p:blipFill>
        <p:spPr>
          <a:xfrm>
            <a:off x="894675" y="2433575"/>
            <a:ext cx="7315199" cy="137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7"/>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Plans</a:t>
            </a:r>
            <a:endParaRPr>
              <a:latin typeface="Open Sans Medium"/>
              <a:ea typeface="Open Sans Medium"/>
              <a:cs typeface="Open Sans Medium"/>
              <a:sym typeface="Open Sans Medium"/>
            </a:endParaRPr>
          </a:p>
        </p:txBody>
      </p:sp>
      <p:sp>
        <p:nvSpPr>
          <p:cNvPr id="500" name="Google Shape;500;p57"/>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4</a:t>
            </a:r>
            <a:endParaRPr>
              <a:latin typeface="Open Sans Medium"/>
              <a:ea typeface="Open Sans Medium"/>
              <a:cs typeface="Open Sans Medium"/>
              <a:sym typeface="Open Sans Medium"/>
            </a:endParaRPr>
          </a:p>
        </p:txBody>
      </p:sp>
      <p:sp>
        <p:nvSpPr>
          <p:cNvPr id="501" name="Google Shape;501;p57"/>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Next week</a:t>
            </a:r>
            <a:endParaRPr>
              <a:latin typeface="Open Sans"/>
              <a:ea typeface="Open Sans"/>
              <a:cs typeface="Open Sans"/>
              <a:sym typeface="Open Sans"/>
            </a:endParaRPr>
          </a:p>
        </p:txBody>
      </p:sp>
      <p:sp>
        <p:nvSpPr>
          <p:cNvPr id="502" name="Google Shape;502;p57"/>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03" name="Google Shape;503;p57"/>
          <p:cNvGrpSpPr/>
          <p:nvPr/>
        </p:nvGrpSpPr>
        <p:grpSpPr>
          <a:xfrm>
            <a:off x="7101780" y="-389670"/>
            <a:ext cx="2039995" cy="5533170"/>
            <a:chOff x="7101780" y="-389670"/>
            <a:chExt cx="2039995" cy="5533170"/>
          </a:xfrm>
        </p:grpSpPr>
        <p:sp>
          <p:nvSpPr>
            <p:cNvPr id="504" name="Google Shape;504;p57"/>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05" name="Google Shape;505;p57"/>
            <p:cNvGrpSpPr/>
            <p:nvPr/>
          </p:nvGrpSpPr>
          <p:grpSpPr>
            <a:xfrm>
              <a:off x="7101780" y="-389670"/>
              <a:ext cx="1697700" cy="4432589"/>
              <a:chOff x="6901755" y="-389670"/>
              <a:chExt cx="1697700" cy="4432589"/>
            </a:xfrm>
          </p:grpSpPr>
          <p:sp>
            <p:nvSpPr>
              <p:cNvPr id="506" name="Google Shape;506;p57"/>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07" name="Google Shape;507;p57"/>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08" name="Google Shape;508;p57"/>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Next Week</a:t>
            </a:r>
            <a:endParaRPr b="1" dirty="0">
              <a:latin typeface="Open Sans Medium"/>
              <a:ea typeface="Open Sans Medium"/>
              <a:cs typeface="Open Sans Medium"/>
              <a:sym typeface="Open Sans Medium"/>
            </a:endParaRPr>
          </a:p>
        </p:txBody>
      </p:sp>
      <p:graphicFrame>
        <p:nvGraphicFramePr>
          <p:cNvPr id="514" name="Google Shape;514;p58"/>
          <p:cNvGraphicFramePr/>
          <p:nvPr>
            <p:extLst>
              <p:ext uri="{D42A27DB-BD31-4B8C-83A1-F6EECF244321}">
                <p14:modId xmlns:p14="http://schemas.microsoft.com/office/powerpoint/2010/main" val="2058900182"/>
              </p:ext>
            </p:extLst>
          </p:nvPr>
        </p:nvGraphicFramePr>
        <p:xfrm>
          <a:off x="720000" y="1691025"/>
          <a:ext cx="7704000" cy="1807625"/>
        </p:xfrm>
        <a:graphic>
          <a:graphicData uri="http://schemas.openxmlformats.org/drawingml/2006/table">
            <a:tbl>
              <a:tblPr>
                <a:noFill/>
                <a:tableStyleId>{AB8537C2-F968-4C74-AB47-31EFEDC81322}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800" b="1" u="none" dirty="0">
                          <a:solidFill>
                            <a:schemeClr val="lt1"/>
                          </a:solidFill>
                          <a:latin typeface="Hind Guntur"/>
                          <a:ea typeface="Hind Guntur"/>
                          <a:cs typeface="Hind Guntur"/>
                          <a:sym typeface="Hind Guntur"/>
                        </a:rPr>
                        <a:t>Name</a:t>
                      </a:r>
                      <a:endParaRPr sz="1800" b="1" u="none" dirty="0">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b="1" u="none">
                          <a:solidFill>
                            <a:schemeClr val="dk1"/>
                          </a:solidFill>
                          <a:latin typeface="Hind Guntur"/>
                          <a:ea typeface="Hind Guntur"/>
                          <a:cs typeface="Hind Guntur"/>
                          <a:sym typeface="Hind Guntur"/>
                        </a:rPr>
                        <a:t>Role</a:t>
                      </a:r>
                      <a:endParaRPr sz="1800" b="1" u="none">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800" b="1" u="none">
                          <a:solidFill>
                            <a:schemeClr val="lt1"/>
                          </a:solidFill>
                          <a:latin typeface="Hind Guntur"/>
                          <a:ea typeface="Hind Guntur"/>
                          <a:cs typeface="Hind Guntur"/>
                          <a:sym typeface="Hind Guntur"/>
                        </a:rPr>
                        <a:t>DaeGyo</a:t>
                      </a:r>
                      <a:endParaRPr sz="1800" b="1" u="none">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u="none"/>
                        <a:t>Implement userside API, AWS Settings</a:t>
                      </a:r>
                      <a:endParaRPr u="none"/>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800" b="1" u="none">
                          <a:solidFill>
                            <a:schemeClr val="lt1"/>
                          </a:solidFill>
                          <a:latin typeface="Hind Guntur"/>
                          <a:ea typeface="Hind Guntur"/>
                          <a:cs typeface="Hind Guntur"/>
                          <a:sym typeface="Hind Guntur"/>
                        </a:rPr>
                        <a:t>YooJin</a:t>
                      </a:r>
                      <a:endParaRPr sz="1800" b="1" u="none">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u="none"/>
                        <a:t>Customize Naver Map API, Connect Auth API</a:t>
                      </a:r>
                      <a:endParaRPr u="none"/>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800" b="1" u="none">
                          <a:solidFill>
                            <a:schemeClr val="lt1"/>
                          </a:solidFill>
                          <a:latin typeface="Hind Guntur"/>
                          <a:ea typeface="Hind Guntur"/>
                          <a:cs typeface="Hind Guntur"/>
                          <a:sym typeface="Hind Guntur"/>
                        </a:rPr>
                        <a:t>Jose</a:t>
                      </a:r>
                      <a:endParaRPr sz="1800" b="1" u="none">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u="none"/>
                        <a:t>Connect Main Page &amp; My Page API</a:t>
                      </a:r>
                      <a:endParaRPr u="none"/>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800" b="1" u="none">
                          <a:solidFill>
                            <a:schemeClr val="lt1"/>
                          </a:solidFill>
                          <a:latin typeface="Hind Guntur"/>
                          <a:ea typeface="Hind Guntur"/>
                          <a:cs typeface="Hind Guntur"/>
                          <a:sym typeface="Hind Guntur"/>
                        </a:rPr>
                        <a:t>Jisu</a:t>
                      </a:r>
                      <a:endParaRPr sz="1800" b="1" u="none">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u="none" dirty="0">
                          <a:solidFill>
                            <a:schemeClr val="dk1"/>
                          </a:solidFill>
                          <a:latin typeface="Hind Guntur"/>
                          <a:ea typeface="Hind Guntur"/>
                          <a:cs typeface="Hind Guntur"/>
                          <a:sym typeface="Hind Guntur"/>
                        </a:rPr>
                        <a:t>Implement APIs for Map page</a:t>
                      </a:r>
                      <a:endParaRPr sz="1400" u="none" dirty="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9"/>
          <p:cNvSpPr txBox="1">
            <a:spLocks noGrp="1"/>
          </p:cNvSpPr>
          <p:nvPr>
            <p:ph type="title"/>
          </p:nvPr>
        </p:nvSpPr>
        <p:spPr>
          <a:xfrm flipH="1">
            <a:off x="3754335" y="849100"/>
            <a:ext cx="3524400" cy="64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Open Sans Medium"/>
                <a:ea typeface="Open Sans Medium"/>
                <a:cs typeface="Open Sans Medium"/>
                <a:sym typeface="Open Sans Medium"/>
              </a:rPr>
              <a:t>Thanks!</a:t>
            </a:r>
            <a:endParaRPr>
              <a:latin typeface="Open Sans Medium"/>
              <a:ea typeface="Open Sans Medium"/>
              <a:cs typeface="Open Sans Medium"/>
              <a:sym typeface="Open Sans Medium"/>
            </a:endParaRPr>
          </a:p>
        </p:txBody>
      </p:sp>
      <p:sp>
        <p:nvSpPr>
          <p:cNvPr id="520" name="Google Shape;520;p59"/>
          <p:cNvSpPr/>
          <p:nvPr/>
        </p:nvSpPr>
        <p:spPr>
          <a:xfrm>
            <a:off x="7516900" y="1069775"/>
            <a:ext cx="85800" cy="3195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21" name="Google Shape;521;p59"/>
          <p:cNvGrpSpPr/>
          <p:nvPr/>
        </p:nvGrpSpPr>
        <p:grpSpPr>
          <a:xfrm>
            <a:off x="-382970" y="5"/>
            <a:ext cx="2039995" cy="5533170"/>
            <a:chOff x="-382970" y="5"/>
            <a:chExt cx="2039995" cy="5533170"/>
          </a:xfrm>
        </p:grpSpPr>
        <p:sp>
          <p:nvSpPr>
            <p:cNvPr id="522" name="Google Shape;522;p59"/>
            <p:cNvSpPr/>
            <p:nvPr/>
          </p:nvSpPr>
          <p:spPr>
            <a:xfrm rot="10800000" flipH="1">
              <a:off x="4925" y="5"/>
              <a:ext cx="1652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23" name="Google Shape;523;p59"/>
            <p:cNvGrpSpPr/>
            <p:nvPr/>
          </p:nvGrpSpPr>
          <p:grpSpPr>
            <a:xfrm rot="10800000" flipH="1">
              <a:off x="-382970" y="1100586"/>
              <a:ext cx="1697700" cy="4432589"/>
              <a:chOff x="6901755" y="-389670"/>
              <a:chExt cx="1697700" cy="4432589"/>
            </a:xfrm>
          </p:grpSpPr>
          <p:sp>
            <p:nvSpPr>
              <p:cNvPr id="524" name="Google Shape;524;p59"/>
              <p:cNvSpPr/>
              <p:nvPr/>
            </p:nvSpPr>
            <p:spPr>
              <a:xfrm rot="5400000" flipH="1">
                <a:off x="6901605" y="2345070"/>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25" name="Google Shape;525;p59"/>
              <p:cNvSpPr/>
              <p:nvPr/>
            </p:nvSpPr>
            <p:spPr>
              <a:xfrm rot="5400000" flipH="1">
                <a:off x="6901605" y="977775"/>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26" name="Google Shape;526;p59"/>
              <p:cNvSpPr/>
              <p:nvPr/>
            </p:nvSpPr>
            <p:spPr>
              <a:xfrm rot="5400000" flipH="1">
                <a:off x="6901605" y="-389520"/>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Schedule</a:t>
            </a:r>
            <a:endParaRPr b="1" dirty="0">
              <a:latin typeface="Open Sans Medium"/>
              <a:ea typeface="Open Sans Medium"/>
              <a:cs typeface="Open Sans Medium"/>
              <a:sym typeface="Open Sans Medium"/>
            </a:endParaRPr>
          </a:p>
        </p:txBody>
      </p:sp>
      <p:graphicFrame>
        <p:nvGraphicFramePr>
          <p:cNvPr id="219" name="Google Shape;219;p28"/>
          <p:cNvGraphicFramePr/>
          <p:nvPr/>
        </p:nvGraphicFramePr>
        <p:xfrm>
          <a:off x="328613" y="1084950"/>
          <a:ext cx="8486775" cy="3533775"/>
        </p:xfrm>
        <a:graphic>
          <a:graphicData uri="http://schemas.openxmlformats.org/drawingml/2006/table">
            <a:tbl>
              <a:tblPr>
                <a:noFill/>
                <a:tableStyleId>{F377FF64-A9E3-489A-BD49-52E2CD8AF727}</a:tableStyleId>
              </a:tblPr>
              <a:tblGrid>
                <a:gridCol w="2190750">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gridCol w="885825">
                  <a:extLst>
                    <a:ext uri="{9D8B030D-6E8A-4147-A177-3AD203B41FA5}">
                      <a16:colId xmlns:a16="http://schemas.microsoft.com/office/drawing/2014/main" val="20002"/>
                    </a:ext>
                  </a:extLst>
                </a:gridCol>
                <a:gridCol w="885825">
                  <a:extLst>
                    <a:ext uri="{9D8B030D-6E8A-4147-A177-3AD203B41FA5}">
                      <a16:colId xmlns:a16="http://schemas.microsoft.com/office/drawing/2014/main" val="20003"/>
                    </a:ext>
                  </a:extLst>
                </a:gridCol>
                <a:gridCol w="885825">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23925">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Weeks</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2 - 3</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4 - 5</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6 - 7</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8 - 9</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10 - 11</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12 - 13 </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14 - 15</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Refinement of Topic</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UI &amp; UX Design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DB Design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Implementation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Data Collection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733425">
                <a:tc>
                  <a:txBody>
                    <a:bodyPr/>
                    <a:lstStyle/>
                    <a:p>
                      <a:pPr marL="0" lvl="0" indent="0" algn="ctr" rtl="0">
                        <a:lnSpc>
                          <a:spcPct val="115000"/>
                        </a:lnSpc>
                        <a:spcBef>
                          <a:spcPts val="0"/>
                        </a:spcBef>
                        <a:spcAft>
                          <a:spcPts val="0"/>
                        </a:spcAft>
                        <a:buNone/>
                      </a:pPr>
                      <a:r>
                        <a:rPr lang="en" b="1" dirty="0">
                          <a:latin typeface="Open Sans"/>
                          <a:ea typeface="Open Sans"/>
                          <a:cs typeface="Open Sans"/>
                          <a:sym typeface="Open Sans"/>
                        </a:rPr>
                        <a:t>Testing &amp; Deployment</a:t>
                      </a:r>
                      <a:endParaRPr b="1" dirty="0">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extLst>
                  <a:ext uri="{0D108BD9-81ED-4DB2-BD59-A6C34878D82A}">
                    <a16:rowId xmlns:a16="http://schemas.microsoft.com/office/drawing/2014/main" val="10006"/>
                  </a:ext>
                </a:extLst>
              </a:tr>
            </a:tbl>
          </a:graphicData>
        </a:graphic>
      </p:graphicFrame>
      <p:sp>
        <p:nvSpPr>
          <p:cNvPr id="220" name="Google Shape;220;p28"/>
          <p:cNvSpPr/>
          <p:nvPr/>
        </p:nvSpPr>
        <p:spPr>
          <a:xfrm>
            <a:off x="6062675" y="2951850"/>
            <a:ext cx="442500" cy="466800"/>
          </a:xfrm>
          <a:prstGeom prst="rect">
            <a:avLst/>
          </a:prstGeom>
          <a:solidFill>
            <a:srgbClr val="0E2A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21" name="Google Shape;221;p28"/>
          <p:cNvSpPr/>
          <p:nvPr/>
        </p:nvSpPr>
        <p:spPr>
          <a:xfrm>
            <a:off x="6062675" y="3418650"/>
            <a:ext cx="442500" cy="466800"/>
          </a:xfrm>
          <a:prstGeom prst="rect">
            <a:avLst/>
          </a:prstGeom>
          <a:solidFill>
            <a:srgbClr val="0E2A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This Week</a:t>
            </a:r>
            <a:endParaRPr b="1" dirty="0">
              <a:latin typeface="Open Sans Medium"/>
              <a:ea typeface="Open Sans Medium"/>
              <a:cs typeface="Open Sans Medium"/>
              <a:sym typeface="Open Sans Medium"/>
            </a:endParaRPr>
          </a:p>
        </p:txBody>
      </p:sp>
      <p:graphicFrame>
        <p:nvGraphicFramePr>
          <p:cNvPr id="227" name="Google Shape;227;p29"/>
          <p:cNvGraphicFramePr/>
          <p:nvPr/>
        </p:nvGraphicFramePr>
        <p:xfrm>
          <a:off x="720000" y="1691025"/>
          <a:ext cx="7704000" cy="2181855"/>
        </p:xfrm>
        <a:graphic>
          <a:graphicData uri="http://schemas.openxmlformats.org/drawingml/2006/table">
            <a:tbl>
              <a:tblPr>
                <a:noFill/>
                <a:tableStyleId>{AB8537C2-F968-4C74-AB47-31EFEDC81322}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Name</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b="1">
                          <a:solidFill>
                            <a:schemeClr val="dk1"/>
                          </a:solidFill>
                          <a:latin typeface="Hind Guntur"/>
                          <a:ea typeface="Hind Guntur"/>
                          <a:cs typeface="Hind Guntur"/>
                          <a:sym typeface="Hind Guntur"/>
                        </a:rPr>
                        <a:t>Role</a:t>
                      </a:r>
                      <a:endParaRPr sz="1800" b="1">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DaeGyo</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800">
                          <a:solidFill>
                            <a:schemeClr val="dk1"/>
                          </a:solidFill>
                          <a:latin typeface="Hind Guntur"/>
                          <a:ea typeface="Hind Guntur"/>
                          <a:cs typeface="Hind Guntur"/>
                          <a:sym typeface="Hind Guntur"/>
                        </a:rPr>
                        <a:t>API Design, AuthUser Annotation, Userside Implementations, Buy Domain Address </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YooJin</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a:solidFill>
                            <a:schemeClr val="dk1"/>
                          </a:solidFill>
                          <a:latin typeface="Hind Guntur"/>
                          <a:ea typeface="Hind Guntur"/>
                          <a:cs typeface="Hind Guntur"/>
                          <a:sym typeface="Hind Guntur"/>
                        </a:rPr>
                        <a:t>Implement Map Page, Detail Page UI, connect Map API</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Jose</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a:solidFill>
                            <a:schemeClr val="dk1"/>
                          </a:solidFill>
                          <a:latin typeface="Hind Guntur"/>
                          <a:ea typeface="Hind Guntur"/>
                          <a:cs typeface="Hind Guntur"/>
                          <a:sym typeface="Hind Guntur"/>
                        </a:rPr>
                        <a:t>Implement My Page UI, Collect dataset</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Jisu</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a:solidFill>
                            <a:schemeClr val="dk1"/>
                          </a:solidFill>
                          <a:latin typeface="Hind Guntur"/>
                          <a:ea typeface="Hind Guntur"/>
                          <a:cs typeface="Hind Guntur"/>
                          <a:sym typeface="Hind Guntur"/>
                        </a:rPr>
                        <a:t>API Design, Implement APIs for Main Page</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Implementation</a:t>
            </a:r>
            <a:endParaRPr>
              <a:latin typeface="Open Sans Medium"/>
              <a:ea typeface="Open Sans Medium"/>
              <a:cs typeface="Open Sans Medium"/>
              <a:sym typeface="Open Sans Medium"/>
            </a:endParaRPr>
          </a:p>
        </p:txBody>
      </p:sp>
      <p:sp>
        <p:nvSpPr>
          <p:cNvPr id="233" name="Google Shape;233;p30"/>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2</a:t>
            </a:r>
            <a:endParaRPr>
              <a:latin typeface="Open Sans Medium"/>
              <a:ea typeface="Open Sans Medium"/>
              <a:cs typeface="Open Sans Medium"/>
              <a:sym typeface="Open Sans Medium"/>
            </a:endParaRPr>
          </a:p>
        </p:txBody>
      </p:sp>
      <p:sp>
        <p:nvSpPr>
          <p:cNvPr id="234" name="Google Shape;234;p30"/>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Front-end</a:t>
            </a:r>
            <a:endParaRPr>
              <a:latin typeface="Open Sans"/>
              <a:ea typeface="Open Sans"/>
              <a:cs typeface="Open Sans"/>
              <a:sym typeface="Open Sans"/>
            </a:endParaRPr>
          </a:p>
        </p:txBody>
      </p:sp>
      <p:sp>
        <p:nvSpPr>
          <p:cNvPr id="235" name="Google Shape;235;p30"/>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36" name="Google Shape;236;p30"/>
          <p:cNvGrpSpPr/>
          <p:nvPr/>
        </p:nvGrpSpPr>
        <p:grpSpPr>
          <a:xfrm>
            <a:off x="7101780" y="-389670"/>
            <a:ext cx="2039995" cy="5533170"/>
            <a:chOff x="7101780" y="-389670"/>
            <a:chExt cx="2039995" cy="5533170"/>
          </a:xfrm>
        </p:grpSpPr>
        <p:sp>
          <p:nvSpPr>
            <p:cNvPr id="237" name="Google Shape;237;p30"/>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38" name="Google Shape;238;p30"/>
            <p:cNvGrpSpPr/>
            <p:nvPr/>
          </p:nvGrpSpPr>
          <p:grpSpPr>
            <a:xfrm>
              <a:off x="7101780" y="-389670"/>
              <a:ext cx="1697700" cy="4432589"/>
              <a:chOff x="6901755" y="-389670"/>
              <a:chExt cx="1697700" cy="4432589"/>
            </a:xfrm>
          </p:grpSpPr>
          <p:sp>
            <p:nvSpPr>
              <p:cNvPr id="239" name="Google Shape;239;p30"/>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40" name="Google Shape;240;p30"/>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41" name="Google Shape;241;p30"/>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Main Page</a:t>
            </a:r>
            <a:endParaRPr b="1" dirty="0">
              <a:latin typeface="Open Sans Medium"/>
              <a:ea typeface="Open Sans Medium"/>
              <a:cs typeface="Open Sans Medium"/>
              <a:sym typeface="Open Sans Medium"/>
            </a:endParaRPr>
          </a:p>
        </p:txBody>
      </p:sp>
      <p:pic>
        <p:nvPicPr>
          <p:cNvPr id="247" name="Google Shape;247;p31"/>
          <p:cNvPicPr preferRelativeResize="0"/>
          <p:nvPr/>
        </p:nvPicPr>
        <p:blipFill>
          <a:blip r:embed="rId3">
            <a:alphaModFix/>
          </a:blip>
          <a:stretch>
            <a:fillRect/>
          </a:stretch>
        </p:blipFill>
        <p:spPr>
          <a:xfrm>
            <a:off x="893325" y="1137925"/>
            <a:ext cx="2233098" cy="3820977"/>
          </a:xfrm>
          <a:prstGeom prst="rect">
            <a:avLst/>
          </a:prstGeom>
          <a:noFill/>
          <a:ln>
            <a:noFill/>
          </a:ln>
        </p:spPr>
      </p:pic>
      <p:pic>
        <p:nvPicPr>
          <p:cNvPr id="248" name="Google Shape;248;p31"/>
          <p:cNvPicPr preferRelativeResize="0"/>
          <p:nvPr/>
        </p:nvPicPr>
        <p:blipFill>
          <a:blip r:embed="rId4">
            <a:alphaModFix/>
          </a:blip>
          <a:stretch>
            <a:fillRect/>
          </a:stretch>
        </p:blipFill>
        <p:spPr>
          <a:xfrm>
            <a:off x="3472125" y="1526575"/>
            <a:ext cx="3582750" cy="2371124"/>
          </a:xfrm>
          <a:prstGeom prst="rect">
            <a:avLst/>
          </a:prstGeom>
          <a:noFill/>
          <a:ln>
            <a:noFill/>
          </a:ln>
        </p:spPr>
      </p:pic>
      <p:sp>
        <p:nvSpPr>
          <p:cNvPr id="249" name="Google Shape;249;p31"/>
          <p:cNvSpPr txBox="1"/>
          <p:nvPr/>
        </p:nvSpPr>
        <p:spPr>
          <a:xfrm>
            <a:off x="3472125" y="389770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Abstraction and declarative component usage</a:t>
            </a:r>
            <a:endParaRPr b="1">
              <a:latin typeface="Open Sans"/>
              <a:ea typeface="Open Sans"/>
              <a:cs typeface="Open Sans"/>
              <a:sym typeface="Open Sans"/>
            </a:endParaRPr>
          </a:p>
        </p:txBody>
      </p:sp>
      <p:sp>
        <p:nvSpPr>
          <p:cNvPr id="250" name="Google Shape;250;p31"/>
          <p:cNvSpPr txBox="1"/>
          <p:nvPr/>
        </p:nvSpPr>
        <p:spPr>
          <a:xfrm>
            <a:off x="3409750" y="1017725"/>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@/app/page.tsx</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Main Page Components</a:t>
            </a:r>
            <a:endParaRPr b="1" dirty="0">
              <a:latin typeface="Open Sans Medium"/>
              <a:ea typeface="Open Sans Medium"/>
              <a:cs typeface="Open Sans Medium"/>
              <a:sym typeface="Open Sans Medium"/>
            </a:endParaRPr>
          </a:p>
        </p:txBody>
      </p:sp>
      <p:pic>
        <p:nvPicPr>
          <p:cNvPr id="256" name="Google Shape;256;p32"/>
          <p:cNvPicPr preferRelativeResize="0"/>
          <p:nvPr/>
        </p:nvPicPr>
        <p:blipFill>
          <a:blip r:embed="rId3">
            <a:alphaModFix/>
          </a:blip>
          <a:stretch>
            <a:fillRect/>
          </a:stretch>
        </p:blipFill>
        <p:spPr>
          <a:xfrm>
            <a:off x="897700" y="1460350"/>
            <a:ext cx="3577676" cy="3444529"/>
          </a:xfrm>
          <a:prstGeom prst="rect">
            <a:avLst/>
          </a:prstGeom>
          <a:noFill/>
          <a:ln>
            <a:noFill/>
          </a:ln>
        </p:spPr>
      </p:pic>
      <p:sp>
        <p:nvSpPr>
          <p:cNvPr id="257" name="Google Shape;257;p32"/>
          <p:cNvSpPr txBox="1"/>
          <p:nvPr/>
        </p:nvSpPr>
        <p:spPr>
          <a:xfrm>
            <a:off x="897700" y="106015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@/app/_components/ContentsBox.tsx</a:t>
            </a:r>
            <a:endParaRPr>
              <a:latin typeface="Open Sans"/>
              <a:ea typeface="Open Sans"/>
              <a:cs typeface="Open Sans"/>
              <a:sym typeface="Open Sans"/>
            </a:endParaRPr>
          </a:p>
        </p:txBody>
      </p:sp>
      <p:sp>
        <p:nvSpPr>
          <p:cNvPr id="258" name="Google Shape;258;p32"/>
          <p:cNvSpPr txBox="1"/>
          <p:nvPr/>
        </p:nvSpPr>
        <p:spPr>
          <a:xfrm>
            <a:off x="4722475" y="106015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@/app/_components/ContentsCard.tsx</a:t>
            </a:r>
            <a:endParaRPr>
              <a:latin typeface="Open Sans"/>
              <a:ea typeface="Open Sans"/>
              <a:cs typeface="Open Sans"/>
              <a:sym typeface="Open Sans"/>
            </a:endParaRPr>
          </a:p>
        </p:txBody>
      </p:sp>
      <p:pic>
        <p:nvPicPr>
          <p:cNvPr id="259" name="Google Shape;259;p32"/>
          <p:cNvPicPr preferRelativeResize="0"/>
          <p:nvPr/>
        </p:nvPicPr>
        <p:blipFill>
          <a:blip r:embed="rId4">
            <a:alphaModFix/>
          </a:blip>
          <a:stretch>
            <a:fillRect/>
          </a:stretch>
        </p:blipFill>
        <p:spPr>
          <a:xfrm>
            <a:off x="4782875" y="1460350"/>
            <a:ext cx="3814908" cy="3444526"/>
          </a:xfrm>
          <a:prstGeom prst="rect">
            <a:avLst/>
          </a:prstGeom>
          <a:noFill/>
          <a:ln>
            <a:noFill/>
          </a:ln>
        </p:spPr>
      </p:pic>
      <p:sp>
        <p:nvSpPr>
          <p:cNvPr id="260" name="Google Shape;260;p32"/>
          <p:cNvSpPr/>
          <p:nvPr/>
        </p:nvSpPr>
        <p:spPr>
          <a:xfrm>
            <a:off x="1365800" y="3586500"/>
            <a:ext cx="3036900" cy="7086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61" name="Google Shape;261;p32"/>
          <p:cNvSpPr/>
          <p:nvPr/>
        </p:nvSpPr>
        <p:spPr>
          <a:xfrm>
            <a:off x="1365801" y="2824200"/>
            <a:ext cx="2865000" cy="6441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62" name="Google Shape;262;p32"/>
          <p:cNvCxnSpPr>
            <a:stCxn id="261" idx="3"/>
          </p:cNvCxnSpPr>
          <p:nvPr/>
        </p:nvCxnSpPr>
        <p:spPr>
          <a:xfrm rot="10800000" flipH="1">
            <a:off x="4230801" y="1889850"/>
            <a:ext cx="2072400" cy="1256400"/>
          </a:xfrm>
          <a:prstGeom prst="straightConnector1">
            <a:avLst/>
          </a:prstGeom>
          <a:noFill/>
          <a:ln w="9525" cap="flat" cmpd="sng">
            <a:solidFill>
              <a:srgbClr val="FF6B65"/>
            </a:solidFill>
            <a:prstDash val="solid"/>
            <a:round/>
            <a:headEnd type="none" w="med" len="med"/>
            <a:tailEnd type="triangle" w="med" len="med"/>
          </a:ln>
        </p:spPr>
      </p:cxnSp>
      <p:cxnSp>
        <p:nvCxnSpPr>
          <p:cNvPr id="263" name="Google Shape;263;p32"/>
          <p:cNvCxnSpPr>
            <a:stCxn id="260" idx="3"/>
          </p:cNvCxnSpPr>
          <p:nvPr/>
        </p:nvCxnSpPr>
        <p:spPr>
          <a:xfrm rot="10800000" flipH="1">
            <a:off x="4402700" y="1965000"/>
            <a:ext cx="1911300" cy="1975800"/>
          </a:xfrm>
          <a:prstGeom prst="straightConnector1">
            <a:avLst/>
          </a:prstGeom>
          <a:noFill/>
          <a:ln w="9525" cap="flat" cmpd="sng">
            <a:solidFill>
              <a:srgbClr val="FF6B65"/>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Map Page</a:t>
            </a:r>
            <a:endParaRPr b="1" dirty="0">
              <a:latin typeface="Open Sans Medium"/>
              <a:ea typeface="Open Sans Medium"/>
              <a:cs typeface="Open Sans Medium"/>
              <a:sym typeface="Open Sans Medium"/>
            </a:endParaRPr>
          </a:p>
        </p:txBody>
      </p:sp>
      <p:pic>
        <p:nvPicPr>
          <p:cNvPr id="269" name="Google Shape;269;p33"/>
          <p:cNvPicPr preferRelativeResize="0"/>
          <p:nvPr/>
        </p:nvPicPr>
        <p:blipFill>
          <a:blip r:embed="rId3">
            <a:alphaModFix/>
          </a:blip>
          <a:stretch>
            <a:fillRect/>
          </a:stretch>
        </p:blipFill>
        <p:spPr>
          <a:xfrm>
            <a:off x="922350" y="1064425"/>
            <a:ext cx="2427900" cy="4079073"/>
          </a:xfrm>
          <a:prstGeom prst="rect">
            <a:avLst/>
          </a:prstGeom>
          <a:noFill/>
          <a:ln>
            <a:noFill/>
          </a:ln>
        </p:spPr>
      </p:pic>
      <p:pic>
        <p:nvPicPr>
          <p:cNvPr id="270" name="Google Shape;270;p33"/>
          <p:cNvPicPr preferRelativeResize="0"/>
          <p:nvPr/>
        </p:nvPicPr>
        <p:blipFill>
          <a:blip r:embed="rId4">
            <a:alphaModFix/>
          </a:blip>
          <a:stretch>
            <a:fillRect/>
          </a:stretch>
        </p:blipFill>
        <p:spPr>
          <a:xfrm>
            <a:off x="3814049" y="1193475"/>
            <a:ext cx="2268265" cy="3820974"/>
          </a:xfrm>
          <a:prstGeom prst="rect">
            <a:avLst/>
          </a:prstGeom>
          <a:noFill/>
          <a:ln>
            <a:noFill/>
          </a:ln>
        </p:spPr>
      </p:pic>
      <p:sp>
        <p:nvSpPr>
          <p:cNvPr id="271" name="Google Shape;271;p33"/>
          <p:cNvSpPr/>
          <p:nvPr/>
        </p:nvSpPr>
        <p:spPr>
          <a:xfrm>
            <a:off x="1803750" y="3865775"/>
            <a:ext cx="665100" cy="3435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72" name="Google Shape;272;p33"/>
          <p:cNvCxnSpPr>
            <a:stCxn id="271" idx="3"/>
            <a:endCxn id="270" idx="1"/>
          </p:cNvCxnSpPr>
          <p:nvPr/>
        </p:nvCxnSpPr>
        <p:spPr>
          <a:xfrm rot="10800000" flipH="1">
            <a:off x="2468850" y="3103925"/>
            <a:ext cx="1345200" cy="933600"/>
          </a:xfrm>
          <a:prstGeom prst="straightConnector1">
            <a:avLst/>
          </a:prstGeom>
          <a:noFill/>
          <a:ln w="9525" cap="flat" cmpd="sng">
            <a:solidFill>
              <a:srgbClr val="FF6B65"/>
            </a:solidFill>
            <a:prstDash val="solid"/>
            <a:round/>
            <a:headEnd type="none" w="med" len="med"/>
            <a:tailEnd type="triangle" w="med" len="med"/>
          </a:ln>
        </p:spPr>
      </p:cxnSp>
      <p:sp>
        <p:nvSpPr>
          <p:cNvPr id="273" name="Google Shape;273;p33"/>
          <p:cNvSpPr txBox="1"/>
          <p:nvPr/>
        </p:nvSpPr>
        <p:spPr>
          <a:xfrm>
            <a:off x="6120600" y="1193475"/>
            <a:ext cx="3023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Connect Naver Map API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Implement Drawer (Bottom sheet)</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74" name="Google Shape;274;p33"/>
          <p:cNvSpPr txBox="1"/>
          <p:nvPr/>
        </p:nvSpPr>
        <p:spPr>
          <a:xfrm>
            <a:off x="6082325" y="2571738"/>
            <a:ext cx="3023400" cy="174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rgbClr val="E06666"/>
                </a:solidFill>
                <a:latin typeface="Open Sans"/>
                <a:ea typeface="Open Sans"/>
                <a:cs typeface="Open Sans"/>
                <a:sym typeface="Open Sans"/>
              </a:rPr>
              <a:t>Problem</a:t>
            </a:r>
            <a:r>
              <a:rPr lang="en">
                <a:latin typeface="Open Sans"/>
                <a:ea typeface="Open Sans"/>
                <a:cs typeface="Open Sans"/>
                <a:sym typeface="Open Sans"/>
              </a:rPr>
              <a:t>: Cannot scroll in the bottom sheet.</a:t>
            </a:r>
            <a:endParaRPr>
              <a:latin typeface="Open Sans"/>
              <a:ea typeface="Open Sans"/>
              <a:cs typeface="Open Sans"/>
              <a:sym typeface="Open Sans"/>
            </a:endParaRPr>
          </a:p>
          <a:p>
            <a:pPr marL="0" lvl="0" indent="0" algn="l" rtl="0">
              <a:lnSpc>
                <a:spcPct val="115000"/>
              </a:lnSpc>
              <a:spcBef>
                <a:spcPts val="1200"/>
              </a:spcBef>
              <a:spcAft>
                <a:spcPts val="0"/>
              </a:spcAft>
              <a:buNone/>
            </a:pPr>
            <a:r>
              <a:rPr lang="en">
                <a:solidFill>
                  <a:srgbClr val="3C78D8"/>
                </a:solidFill>
                <a:latin typeface="Open Sans"/>
                <a:ea typeface="Open Sans"/>
                <a:cs typeface="Open Sans"/>
                <a:sym typeface="Open Sans"/>
              </a:rPr>
              <a:t>Solution</a:t>
            </a:r>
            <a:r>
              <a:rPr lang="en">
                <a:latin typeface="Open Sans"/>
                <a:ea typeface="Open Sans"/>
                <a:cs typeface="Open Sans"/>
                <a:sym typeface="Open Sans"/>
              </a:rPr>
              <a:t>: Add a </a:t>
            </a:r>
            <a:r>
              <a:rPr lang="en">
                <a:solidFill>
                  <a:srgbClr val="188038"/>
                </a:solidFill>
                <a:latin typeface="Open Sans"/>
                <a:ea typeface="Open Sans"/>
                <a:cs typeface="Open Sans"/>
                <a:sym typeface="Open Sans"/>
              </a:rPr>
              <a:t>&lt;ScrollArea/&gt;</a:t>
            </a:r>
            <a:r>
              <a:rPr lang="en">
                <a:latin typeface="Open Sans"/>
                <a:ea typeface="Open Sans"/>
                <a:cs typeface="Open Sans"/>
                <a:sym typeface="Open Sans"/>
              </a:rPr>
              <a:t> component.</a:t>
            </a:r>
            <a:endParaRPr>
              <a:latin typeface="Open Sans"/>
              <a:ea typeface="Open Sans"/>
              <a:cs typeface="Open Sans"/>
              <a:sym typeface="Open Sans"/>
            </a:endParaRPr>
          </a:p>
          <a:p>
            <a:pPr marL="0" lvl="0" indent="0" algn="l" rtl="0">
              <a:spcBef>
                <a:spcPts val="1200"/>
              </a:spcBef>
              <a:spcAft>
                <a:spcPts val="0"/>
              </a:spcAft>
              <a:buNone/>
            </a:pPr>
            <a:endParaRPr sz="1700">
              <a:latin typeface="Open Sans"/>
              <a:ea typeface="Open Sans"/>
              <a:cs typeface="Open Sans"/>
              <a:sym typeface="Open Sans"/>
            </a:endParaRPr>
          </a:p>
        </p:txBody>
      </p:sp>
      <p:pic>
        <p:nvPicPr>
          <p:cNvPr id="275" name="Google Shape;275;p33"/>
          <p:cNvPicPr preferRelativeResize="0"/>
          <p:nvPr/>
        </p:nvPicPr>
        <p:blipFill>
          <a:blip r:embed="rId5">
            <a:alphaModFix/>
          </a:blip>
          <a:stretch>
            <a:fillRect/>
          </a:stretch>
        </p:blipFill>
        <p:spPr>
          <a:xfrm>
            <a:off x="6120600" y="3963299"/>
            <a:ext cx="3023400" cy="578064"/>
          </a:xfrm>
          <a:prstGeom prst="rect">
            <a:avLst/>
          </a:prstGeom>
          <a:noFill/>
          <a:ln>
            <a:noFill/>
          </a:ln>
        </p:spPr>
      </p:pic>
    </p:spTree>
  </p:cSld>
  <p:clrMapOvr>
    <a:masterClrMapping/>
  </p:clrMapOvr>
</p:sld>
</file>

<file path=ppt/theme/theme1.xml><?xml version="1.0" encoding="utf-8"?>
<a:theme xmlns:a="http://schemas.openxmlformats.org/drawingml/2006/main" name="Topics in German Cultural Studies - Doctor of Philosophy (Ph.D.) in German by Slidesgo">
  <a:themeElements>
    <a:clrScheme name="Simple Light">
      <a:dk1>
        <a:srgbClr val="353535"/>
      </a:dk1>
      <a:lt1>
        <a:srgbClr val="F8FFFE"/>
      </a:lt1>
      <a:dk2>
        <a:srgbClr val="D9D9D9"/>
      </a:dk2>
      <a:lt2>
        <a:srgbClr val="3C6E71"/>
      </a:lt2>
      <a:accent1>
        <a:srgbClr val="284B63"/>
      </a:accent1>
      <a:accent2>
        <a:srgbClr val="FFFFFF"/>
      </a:accent2>
      <a:accent3>
        <a:srgbClr val="FFFFFF"/>
      </a:accent3>
      <a:accent4>
        <a:srgbClr val="FFFFFF"/>
      </a:accent4>
      <a:accent5>
        <a:srgbClr val="FFFFFF"/>
      </a:accent5>
      <a:accent6>
        <a:srgbClr val="FFFFFF"/>
      </a:accent6>
      <a:hlink>
        <a:srgbClr val="353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1373</Words>
  <Application>Microsoft Macintosh PowerPoint</Application>
  <PresentationFormat>화면 슬라이드 쇼(16:9)</PresentationFormat>
  <Paragraphs>186</Paragraphs>
  <Slides>33</Slides>
  <Notes>33</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33</vt:i4>
      </vt:variant>
    </vt:vector>
  </HeadingPairs>
  <TitlesOfParts>
    <vt:vector size="44" baseType="lpstr">
      <vt:lpstr>DM Sans</vt:lpstr>
      <vt:lpstr>Open Sans Medium</vt:lpstr>
      <vt:lpstr>Roboto Mono</vt:lpstr>
      <vt:lpstr>Anaheim</vt:lpstr>
      <vt:lpstr>Arial</vt:lpstr>
      <vt:lpstr>Open Sans</vt:lpstr>
      <vt:lpstr>Hind Guntur</vt:lpstr>
      <vt:lpstr>Kanit Medium</vt:lpstr>
      <vt:lpstr>Open Sans SemiBold</vt:lpstr>
      <vt:lpstr>Open Sans ExtraBold</vt:lpstr>
      <vt:lpstr>Topics in German Cultural Studies - Doctor of Philosophy (Ph.D.) in German by Slidesgo</vt:lpstr>
      <vt:lpstr>HallyuGo✈️ Map App for K-culture Lover</vt:lpstr>
      <vt:lpstr>01</vt:lpstr>
      <vt:lpstr>Schedule</vt:lpstr>
      <vt:lpstr>Schedule</vt:lpstr>
      <vt:lpstr>This Week</vt:lpstr>
      <vt:lpstr>Implementation</vt:lpstr>
      <vt:lpstr>UI - Main Page</vt:lpstr>
      <vt:lpstr>UI - Main Page Components</vt:lpstr>
      <vt:lpstr>UI - Map Page</vt:lpstr>
      <vt:lpstr>Problems and Solutions</vt:lpstr>
      <vt:lpstr>Problems and Solutions</vt:lpstr>
      <vt:lpstr>UI - My Page</vt:lpstr>
      <vt:lpstr>UI - My Page</vt:lpstr>
      <vt:lpstr>UI - Detail Page</vt:lpstr>
      <vt:lpstr>Implementation</vt:lpstr>
      <vt:lpstr>API for initial contents in Main Page</vt:lpstr>
      <vt:lpstr>API for initial contents in Main Page</vt:lpstr>
      <vt:lpstr>API for total contents in Main Page</vt:lpstr>
      <vt:lpstr>API to search contents in Main Page</vt:lpstr>
      <vt:lpstr>PowerPoint 프레젠테이션</vt:lpstr>
      <vt:lpstr>PowerPoint 프레젠테이션</vt:lpstr>
      <vt:lpstr>Trial and Error: Unauthorized Request</vt:lpstr>
      <vt:lpstr>Trial and Error: Unauthorized Request</vt:lpstr>
      <vt:lpstr>Trial and Error: Unauthorized Request</vt:lpstr>
      <vt:lpstr>@AuthUser Annotation - New Approach</vt:lpstr>
      <vt:lpstr>@AuthUser Annotation - New Approach</vt:lpstr>
      <vt:lpstr>@AuthUser Annotation - New Approach</vt:lpstr>
      <vt:lpstr>@AuthUser Annotation - New Approach</vt:lpstr>
      <vt:lpstr>@AuthUser Annotation - New Approach</vt:lpstr>
      <vt:lpstr>Buy Domain Address</vt:lpstr>
      <vt:lpstr>Plans</vt:lpstr>
      <vt:lpstr>Next Week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은교 일병 정</cp:lastModifiedBy>
  <cp:revision>5</cp:revision>
  <dcterms:modified xsi:type="dcterms:W3CDTF">2024-11-08T02:47:33Z</dcterms:modified>
</cp:coreProperties>
</file>